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30"/>
  </p:handoutMasterIdLst>
  <p:sldIdLst>
    <p:sldId id="256" r:id="rId3"/>
    <p:sldId id="257" r:id="rId5"/>
    <p:sldId id="291" r:id="rId6"/>
    <p:sldId id="329" r:id="rId7"/>
    <p:sldId id="343" r:id="rId8"/>
    <p:sldId id="330" r:id="rId9"/>
    <p:sldId id="295" r:id="rId10"/>
    <p:sldId id="331" r:id="rId11"/>
    <p:sldId id="345" r:id="rId12"/>
    <p:sldId id="332" r:id="rId13"/>
    <p:sldId id="333" r:id="rId14"/>
    <p:sldId id="334" r:id="rId15"/>
    <p:sldId id="346" r:id="rId16"/>
    <p:sldId id="335" r:id="rId17"/>
    <p:sldId id="336" r:id="rId18"/>
    <p:sldId id="337" r:id="rId19"/>
    <p:sldId id="338" r:id="rId20"/>
    <p:sldId id="347" r:id="rId21"/>
    <p:sldId id="339" r:id="rId22"/>
    <p:sldId id="348" r:id="rId23"/>
    <p:sldId id="340" r:id="rId24"/>
    <p:sldId id="341" r:id="rId25"/>
    <p:sldId id="342" r:id="rId26"/>
    <p:sldId id="349" r:id="rId27"/>
    <p:sldId id="350" r:id="rId28"/>
    <p:sldId id="290" r:id="rId29"/>
  </p:sldIdLst>
  <p:sldSz cx="12192000" cy="6858000"/>
  <p:notesSz cx="6858000" cy="9144000"/>
  <p:embeddedFontLst>
    <p:embeddedFont>
      <p:font typeface="微软雅黑 Light" panose="020B0502040204020203" pitchFamily="34" charset="-122"/>
      <p:regular r:id="rId34"/>
    </p:embeddedFont>
    <p:embeddedFont>
      <p:font typeface="等线" panose="02010600030101010101" charset="-122"/>
      <p:regular r:id="rId35"/>
    </p:embeddedFont>
  </p:embeddedFontLst>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6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DAD"/>
    <a:srgbClr val="023A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87" autoAdjust="0"/>
    <p:restoredTop sz="94660"/>
  </p:normalViewPr>
  <p:slideViewPr>
    <p:cSldViewPr snapToGrid="0" showGuides="1">
      <p:cViewPr varScale="1">
        <p:scale>
          <a:sx n="91" d="100"/>
          <a:sy n="91" d="100"/>
        </p:scale>
        <p:origin x="108" y="426"/>
      </p:cViewPr>
      <p:guideLst>
        <p:guide orient="horz" pos="2160"/>
        <p:guide pos="3767"/>
      </p:guideLst>
    </p:cSldViewPr>
  </p:slideViewPr>
  <p:notesTextViewPr>
    <p:cViewPr>
      <p:scale>
        <a:sx n="1" d="1"/>
        <a:sy n="1" d="1"/>
      </p:scale>
      <p:origin x="0" y="0"/>
    </p:cViewPr>
  </p:notesTextViewPr>
  <p:sorterViewPr>
    <p:cViewPr>
      <p:scale>
        <a:sx n="52" d="100"/>
        <a:sy n="52"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6" Type="http://schemas.openxmlformats.org/officeDocument/2006/relationships/tags" Target="tags/tag42.xml"/><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Light" panose="020B0502040204020203" pitchFamily="34" charset="-122"/>
              <a:ea typeface="微软雅黑 Light" panose="020B0502040204020203" pitchFamily="34" charset="-122"/>
              <a:cs typeface="微软雅黑 Light" panose="020B0502040204020203"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Light" panose="020B0502040204020203" pitchFamily="34" charset="-122"/>
              </a:rPr>
            </a:fld>
            <a:endParaRPr lang="zh-CN" altLang="en-US">
              <a:latin typeface="微软雅黑 Light" panose="020B0502040204020203"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Light" panose="020B0502040204020203" pitchFamily="34" charset="-122"/>
              <a:ea typeface="微软雅黑 Light" panose="020B0502040204020203" pitchFamily="34" charset="-122"/>
              <a:cs typeface="微软雅黑 Light" panose="020B0502040204020203"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Light" panose="020B0502040204020203" pitchFamily="34" charset="-122"/>
              </a:rPr>
            </a:fld>
            <a:endParaRPr lang="zh-CN" altLang="en-US">
              <a:latin typeface="微软雅黑 Light" panose="020B0502040204020203"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Light" panose="020B0502040204020203" pitchFamily="34" charset="-122"/>
                <a:ea typeface="微软雅黑 Light" panose="020B0502040204020203" pitchFamily="34" charset="-122"/>
                <a:cs typeface="微软雅黑 Light" panose="020B0502040204020203"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Light" panose="020B0502040204020203" pitchFamily="34" charset="-122"/>
                <a:ea typeface="微软雅黑 Light" panose="020B0502040204020203" pitchFamily="34" charset="-122"/>
                <a:cs typeface="微软雅黑 Light" panose="020B0502040204020203" pitchFamily="34" charset="-122"/>
              </a:defRPr>
            </a:lvl1pPr>
          </a:lstStyle>
          <a:p>
            <a:fld id="{AE4BFF78-19B0-4635-8059-6B325E9652A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Light" panose="020B0502040204020203" pitchFamily="34" charset="-122"/>
                <a:ea typeface="微软雅黑 Light" panose="020B0502040204020203" pitchFamily="34" charset="-122"/>
                <a:cs typeface="微软雅黑 Light" panose="020B0502040204020203"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Light" panose="020B0502040204020203" pitchFamily="34" charset="-122"/>
                <a:ea typeface="微软雅黑 Light" panose="020B0502040204020203" pitchFamily="34" charset="-122"/>
                <a:cs typeface="微软雅黑 Light" panose="020B0502040204020203" pitchFamily="34" charset="-122"/>
              </a:defRPr>
            </a:lvl1pPr>
          </a:lstStyle>
          <a:p>
            <a:fld id="{9EBD3170-97B6-44A8-B539-4BAC75C7E5A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vl2pPr marL="45720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微软雅黑 Light" panose="020B0502040204020203" pitchFamily="34" charset="-122"/>
      </a:defRPr>
    </a:lvl2pPr>
    <a:lvl3pPr marL="91440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微软雅黑 Light" panose="020B0502040204020203" pitchFamily="34" charset="-122"/>
      </a:defRPr>
    </a:lvl3pPr>
    <a:lvl4pPr marL="137160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微软雅黑 Light" panose="020B0502040204020203" pitchFamily="34" charset="-122"/>
      </a:defRPr>
    </a:lvl4pPr>
    <a:lvl5pPr marL="1828800" algn="l" defTabSz="914400" rtl="0" eaLnBrk="1" latinLnBrk="0" hangingPunct="1">
      <a:defRPr sz="1200" kern="1200">
        <a:solidFill>
          <a:schemeClr val="tx1"/>
        </a:solidFill>
        <a:latin typeface="微软雅黑 Light" panose="020B0502040204020203" pitchFamily="34" charset="-122"/>
        <a:ea typeface="微软雅黑 Light" panose="020B0502040204020203" pitchFamily="34" charset="-122"/>
        <a:cs typeface="微软雅黑 Light" panose="020B0502040204020203"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EBD3170-97B6-44A8-B539-4BAC75C7E5A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BD3170-97B6-44A8-B539-4BAC75C7E5A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8D9B8A-ACFE-40AA-AE86-B5B6D8BCCA0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8D9B8A-ACFE-40AA-AE86-B5B6D8BCCA0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8D9B8A-ACFE-40AA-AE86-B5B6D8BCCA0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C8D9B8A-ACFE-40AA-AE86-B5B6D8BCCA0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BD3170-97B6-44A8-B539-4BAC75C7E5A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8967AE6-0496-43D7-8B99-43FA6942E24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1F58A6-ADFA-4A76-99DD-C20DA0B1932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8967AE6-0496-43D7-8B99-43FA6942E24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1F58A6-ADFA-4A76-99DD-C20DA0B1932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8967AE6-0496-43D7-8B99-43FA6942E24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1F58A6-ADFA-4A76-99DD-C20DA0B1932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spTree>
  </p:cSld>
  <p:clrMapOvr>
    <a:masterClrMapping/>
  </p:clrMapOvr>
  <p:transition spd="med" advClick="0" advTm="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0"/>
    </mc:Choice>
    <mc:Fallback>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8967AE6-0496-43D7-8B99-43FA6942E24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1F58A6-ADFA-4A76-99DD-C20DA0B1932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38967AE6-0496-43D7-8B99-43FA6942E24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1F58A6-ADFA-4A76-99DD-C20DA0B1932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8967AE6-0496-43D7-8B99-43FA6942E24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1F58A6-ADFA-4A76-99DD-C20DA0B1932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8967AE6-0496-43D7-8B99-43FA6942E24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91F58A6-ADFA-4A76-99DD-C20DA0B1932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8967AE6-0496-43D7-8B99-43FA6942E24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91F58A6-ADFA-4A76-99DD-C20DA0B1932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8967AE6-0496-43D7-8B99-43FA6942E24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91F58A6-ADFA-4A76-99DD-C20DA0B19326}" type="slidenum">
              <a:rPr lang="zh-CN" altLang="en-US" smtClean="0"/>
            </a:fld>
            <a:endParaRPr lang="zh-CN" altLang="en-US"/>
          </a:p>
        </p:txBody>
      </p:sp>
      <p:pic>
        <p:nvPicPr>
          <p:cNvPr id="5" name="图片 4"/>
          <p:cNvPicPr>
            <a:picLocks noChangeAspect="1"/>
          </p:cNvPicPr>
          <p:nvPr userDrawn="1"/>
        </p:nvPicPr>
        <p:blipFill rotWithShape="1">
          <a:blip r:embed="rId2">
            <a:duotone>
              <a:prstClr val="black"/>
              <a:schemeClr val="accent2">
                <a:tint val="45000"/>
                <a:satMod val="400000"/>
              </a:schemeClr>
            </a:duotone>
          </a:blip>
          <a:srcRect l="547" t="889" r="791" b="10807"/>
          <a:stretch>
            <a:fillRect/>
          </a:stretch>
        </p:blipFill>
        <p:spPr>
          <a:xfrm>
            <a:off x="0" y="0"/>
            <a:ext cx="12192000" cy="6858000"/>
          </a:xfrm>
          <a:prstGeom prst="rect">
            <a:avLst/>
          </a:prstGeom>
        </p:spPr>
      </p:pic>
      <p:sp>
        <p:nvSpPr>
          <p:cNvPr id="6" name="矩形 5"/>
          <p:cNvSpPr/>
          <p:nvPr userDrawn="1"/>
        </p:nvSpPr>
        <p:spPr>
          <a:xfrm>
            <a:off x="200973" y="278879"/>
            <a:ext cx="11820697" cy="63370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8967AE6-0496-43D7-8B99-43FA6942E24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1F58A6-ADFA-4A76-99DD-C20DA0B1932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8967AE6-0496-43D7-8B99-43FA6942E24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1F58A6-ADFA-4A76-99DD-C20DA0B1932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stStyle>
          <a:p>
            <a:fld id="{38967AE6-0496-43D7-8B99-43FA6942E24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stStyle>
          <a:p>
            <a:fld id="{791F58A6-ADFA-4A76-99DD-C20DA0B1932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Light" panose="020B0502040204020203" pitchFamily="34" charset="-122"/>
          <a:ea typeface="微软雅黑 Light" panose="020B0502040204020203" pitchFamily="34" charset="-122"/>
          <a:cs typeface="微软雅黑 Light" panose="020B0502040204020203"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Light" panose="020B0502040204020203" pitchFamily="34" charset="-122"/>
          <a:ea typeface="微软雅黑 Light" panose="020B0502040204020203" pitchFamily="34" charset="-122"/>
          <a:cs typeface="微软雅黑 Light" panose="020B0502040204020203"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Light" panose="020B0502040204020203" pitchFamily="34" charset="-122"/>
          <a:ea typeface="微软雅黑 Light" panose="020B0502040204020203" pitchFamily="34" charset="-122"/>
          <a:cs typeface="微软雅黑 Light" panose="020B0502040204020203"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Light" panose="020B0502040204020203" pitchFamily="34" charset="-122"/>
          <a:ea typeface="微软雅黑 Light" panose="020B0502040204020203" pitchFamily="34" charset="-122"/>
          <a:cs typeface="微软雅黑 Light" panose="020B0502040204020203"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Light" panose="020B0502040204020203" pitchFamily="34" charset="-122"/>
          <a:ea typeface="微软雅黑 Light" panose="020B0502040204020203" pitchFamily="34" charset="-122"/>
          <a:cs typeface="微软雅黑 Light" panose="020B0502040204020203"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3.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image" Target="../media/image12.png"/><Relationship Id="rId7" Type="http://schemas.openxmlformats.org/officeDocument/2006/relationships/tags" Target="../tags/tag13.xml"/><Relationship Id="rId6" Type="http://schemas.openxmlformats.org/officeDocument/2006/relationships/image" Target="../media/image11.png"/><Relationship Id="rId5" Type="http://schemas.openxmlformats.org/officeDocument/2006/relationships/tags" Target="../tags/tag12.xml"/><Relationship Id="rId4" Type="http://schemas.openxmlformats.org/officeDocument/2006/relationships/image" Target="../media/image10.jpeg"/><Relationship Id="rId3" Type="http://schemas.openxmlformats.org/officeDocument/2006/relationships/tags" Target="../tags/tag11.xml"/><Relationship Id="rId2" Type="http://schemas.openxmlformats.org/officeDocument/2006/relationships/image" Target="../media/image9.jpeg"/><Relationship Id="rId10" Type="http://schemas.openxmlformats.org/officeDocument/2006/relationships/slideLayout" Target="../slideLayouts/slideLayout7.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6.xml"/><Relationship Id="rId2" Type="http://schemas.openxmlformats.org/officeDocument/2006/relationships/image" Target="../media/image13.png"/><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9.xml"/><Relationship Id="rId4" Type="http://schemas.openxmlformats.org/officeDocument/2006/relationships/image" Target="../media/image15.png"/><Relationship Id="rId3" Type="http://schemas.openxmlformats.org/officeDocument/2006/relationships/tags" Target="../tags/tag18.xml"/><Relationship Id="rId2" Type="http://schemas.openxmlformats.org/officeDocument/2006/relationships/image" Target="../media/image14.png"/><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tags" Target="../tags/tag21.xml"/><Relationship Id="rId2" Type="http://schemas.openxmlformats.org/officeDocument/2006/relationships/image" Target="../media/image16.png"/><Relationship Id="rId1" Type="http://schemas.openxmlformats.org/officeDocument/2006/relationships/tags" Target="../tags/tag20.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4.xml"/><Relationship Id="rId2" Type="http://schemas.openxmlformats.org/officeDocument/2006/relationships/image" Target="../media/image18.png"/><Relationship Id="rId1" Type="http://schemas.openxmlformats.org/officeDocument/2006/relationships/tags" Target="../tags/tag2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18.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image" Target="../media/image22.jpeg"/><Relationship Id="rId7" Type="http://schemas.openxmlformats.org/officeDocument/2006/relationships/tags" Target="../tags/tag29.xml"/><Relationship Id="rId6" Type="http://schemas.openxmlformats.org/officeDocument/2006/relationships/image" Target="../media/image21.jpeg"/><Relationship Id="rId5" Type="http://schemas.openxmlformats.org/officeDocument/2006/relationships/tags" Target="../tags/tag28.xml"/><Relationship Id="rId4" Type="http://schemas.openxmlformats.org/officeDocument/2006/relationships/image" Target="../media/image20.jpeg"/><Relationship Id="rId3" Type="http://schemas.openxmlformats.org/officeDocument/2006/relationships/tags" Target="../tags/tag27.xml"/><Relationship Id="rId2" Type="http://schemas.openxmlformats.org/officeDocument/2006/relationships/image" Target="../media/image19.jpeg"/><Relationship Id="rId15" Type="http://schemas.openxmlformats.org/officeDocument/2006/relationships/slideLayout" Target="../slideLayouts/slideLayout7.xml"/><Relationship Id="rId14" Type="http://schemas.openxmlformats.org/officeDocument/2006/relationships/image" Target="../media/image25.jpeg"/><Relationship Id="rId13" Type="http://schemas.openxmlformats.org/officeDocument/2006/relationships/tags" Target="../tags/tag32.xml"/><Relationship Id="rId12" Type="http://schemas.openxmlformats.org/officeDocument/2006/relationships/image" Target="../media/image24.png"/><Relationship Id="rId11" Type="http://schemas.openxmlformats.org/officeDocument/2006/relationships/tags" Target="../tags/tag31.xml"/><Relationship Id="rId10" Type="http://schemas.openxmlformats.org/officeDocument/2006/relationships/image" Target="../media/image23.jpeg"/><Relationship Id="rId1" Type="http://schemas.openxmlformats.org/officeDocument/2006/relationships/tags" Target="../tags/tag2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9.jpeg"/><Relationship Id="rId7" Type="http://schemas.openxmlformats.org/officeDocument/2006/relationships/tags" Target="../tags/tag37.xml"/><Relationship Id="rId6" Type="http://schemas.openxmlformats.org/officeDocument/2006/relationships/image" Target="../media/image28.jpeg"/><Relationship Id="rId5" Type="http://schemas.openxmlformats.org/officeDocument/2006/relationships/tags" Target="../tags/tag36.xml"/><Relationship Id="rId4" Type="http://schemas.openxmlformats.org/officeDocument/2006/relationships/image" Target="../media/image27.jpeg"/><Relationship Id="rId3" Type="http://schemas.openxmlformats.org/officeDocument/2006/relationships/tags" Target="../tags/tag35.xml"/><Relationship Id="rId2" Type="http://schemas.openxmlformats.org/officeDocument/2006/relationships/image" Target="../media/image26.jpeg"/><Relationship Id="rId1" Type="http://schemas.openxmlformats.org/officeDocument/2006/relationships/tags" Target="../tags/tag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0.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1.xml"/></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image" Target="../media/image3.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png"/><Relationship Id="rId3" Type="http://schemas.openxmlformats.org/officeDocument/2006/relationships/tags" Target="../tags/tag6.xml"/><Relationship Id="rId2" Type="http://schemas.openxmlformats.org/officeDocument/2006/relationships/image" Target="../media/image6.png"/><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9.xml"/><Relationship Id="rId4" Type="http://schemas.openxmlformats.org/officeDocument/2006/relationships/image" Target="../media/image8.png"/><Relationship Id="rId3" Type="http://schemas.openxmlformats.org/officeDocument/2006/relationships/tags" Target="../tags/tag8.xml"/><Relationship Id="rId2" Type="http://schemas.openxmlformats.org/officeDocument/2006/relationships/image" Target="../media/image7.png"/><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duotone>
              <a:prstClr val="black"/>
              <a:schemeClr val="accent2">
                <a:tint val="45000"/>
                <a:satMod val="400000"/>
              </a:schemeClr>
            </a:duotone>
          </a:blip>
          <a:srcRect/>
          <a:stretch>
            <a:fillRect/>
          </a:stretch>
        </p:blipFill>
        <p:spPr>
          <a:xfrm>
            <a:off x="0" y="0"/>
            <a:ext cx="12192000" cy="6858000"/>
          </a:xfrm>
          <a:prstGeom prst="rect">
            <a:avLst/>
          </a:prstGeom>
        </p:spPr>
      </p:pic>
      <p:sp>
        <p:nvSpPr>
          <p:cNvPr id="15" name="矩形 14"/>
          <p:cNvSpPr/>
          <p:nvPr/>
        </p:nvSpPr>
        <p:spPr>
          <a:xfrm>
            <a:off x="200973" y="278879"/>
            <a:ext cx="11820697" cy="63370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Light" panose="020B0502040204020203" pitchFamily="34" charset="-122"/>
            </a:endParaRPr>
          </a:p>
        </p:txBody>
      </p:sp>
      <p:sp>
        <p:nvSpPr>
          <p:cNvPr id="17" name="文本框 66"/>
          <p:cNvSpPr txBox="1">
            <a:spLocks noChangeArrowheads="1"/>
          </p:cNvSpPr>
          <p:nvPr/>
        </p:nvSpPr>
        <p:spPr bwMode="auto">
          <a:xfrm>
            <a:off x="4518002" y="4953291"/>
            <a:ext cx="292608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a:r>
              <a:rPr lang="zh-CN" altLang="en-US" sz="1800" dirty="0">
                <a:solidFill>
                  <a:schemeClr val="tx1">
                    <a:lumMod val="85000"/>
                    <a:lumOff val="15000"/>
                  </a:schemeClr>
                </a:solidFill>
                <a:latin typeface="微软雅黑 Light" panose="020B0502040204020203" pitchFamily="34" charset="-122"/>
                <a:ea typeface="微软雅黑 Light" panose="020B0502040204020203" pitchFamily="34" charset="-122"/>
                <a:cs typeface="微软雅黑 Light" panose="020B0502040204020203" pitchFamily="34" charset="-122"/>
              </a:rPr>
              <a:t>长沙环境保护职业技术学院</a:t>
            </a:r>
            <a:endParaRPr lang="zh-CN" altLang="en-US" sz="1800" dirty="0">
              <a:solidFill>
                <a:schemeClr val="tx1">
                  <a:lumMod val="85000"/>
                  <a:lumOff val="15000"/>
                </a:schemeClr>
              </a:solidFill>
              <a:latin typeface="微软雅黑 Light" panose="020B0502040204020203" pitchFamily="34" charset="-122"/>
              <a:ea typeface="微软雅黑 Light" panose="020B0502040204020203" pitchFamily="34" charset="-122"/>
              <a:cs typeface="微软雅黑 Light" panose="020B0502040204020203" pitchFamily="34" charset="-122"/>
            </a:endParaRPr>
          </a:p>
          <a:p>
            <a:pPr algn="ctr"/>
            <a:r>
              <a:rPr lang="en-US" altLang="zh-CN" sz="1800" dirty="0">
                <a:solidFill>
                  <a:schemeClr val="tx1">
                    <a:lumMod val="85000"/>
                    <a:lumOff val="15000"/>
                  </a:schemeClr>
                </a:solidFill>
                <a:latin typeface="微软雅黑 Light" panose="020B0502040204020203" pitchFamily="34" charset="-122"/>
                <a:ea typeface="微软雅黑 Light" panose="020B0502040204020203" pitchFamily="34" charset="-122"/>
                <a:cs typeface="微软雅黑 Light" panose="020B0502040204020203" pitchFamily="34" charset="-122"/>
              </a:rPr>
              <a:t>2023</a:t>
            </a:r>
            <a:r>
              <a:rPr lang="zh-CN" altLang="en-US" sz="1800" dirty="0">
                <a:solidFill>
                  <a:schemeClr val="tx1">
                    <a:lumMod val="85000"/>
                    <a:lumOff val="15000"/>
                  </a:schemeClr>
                </a:solidFill>
                <a:latin typeface="微软雅黑 Light" panose="020B0502040204020203" pitchFamily="34" charset="-122"/>
                <a:ea typeface="微软雅黑 Light" panose="020B0502040204020203" pitchFamily="34" charset="-122"/>
                <a:cs typeface="微软雅黑 Light" panose="020B0502040204020203" pitchFamily="34" charset="-122"/>
              </a:rPr>
              <a:t>年</a:t>
            </a:r>
            <a:r>
              <a:rPr lang="en-US" altLang="zh-CN" sz="1800" dirty="0">
                <a:solidFill>
                  <a:schemeClr val="tx1">
                    <a:lumMod val="85000"/>
                    <a:lumOff val="15000"/>
                  </a:schemeClr>
                </a:solidFill>
                <a:latin typeface="微软雅黑 Light" panose="020B0502040204020203" pitchFamily="34" charset="-122"/>
                <a:ea typeface="微软雅黑 Light" panose="020B0502040204020203" pitchFamily="34" charset="-122"/>
                <a:cs typeface="微软雅黑 Light" panose="020B0502040204020203" pitchFamily="34" charset="-122"/>
              </a:rPr>
              <a:t>6</a:t>
            </a:r>
            <a:r>
              <a:rPr lang="zh-CN" altLang="en-US" sz="1800" dirty="0">
                <a:solidFill>
                  <a:schemeClr val="tx1">
                    <a:lumMod val="85000"/>
                    <a:lumOff val="15000"/>
                  </a:schemeClr>
                </a:solidFill>
                <a:latin typeface="微软雅黑 Light" panose="020B0502040204020203" pitchFamily="34" charset="-122"/>
                <a:ea typeface="微软雅黑 Light" panose="020B0502040204020203" pitchFamily="34" charset="-122"/>
                <a:cs typeface="微软雅黑 Light" panose="020B0502040204020203" pitchFamily="34" charset="-122"/>
              </a:rPr>
              <a:t>月</a:t>
            </a:r>
            <a:endParaRPr lang="zh-CN" altLang="en-US" sz="1800" dirty="0">
              <a:solidFill>
                <a:schemeClr val="tx1">
                  <a:lumMod val="85000"/>
                  <a:lumOff val="15000"/>
                </a:schemeClr>
              </a:solidFill>
              <a:latin typeface="微软雅黑 Light" panose="020B0502040204020203" pitchFamily="34" charset="-122"/>
              <a:ea typeface="微软雅黑 Light" panose="020B0502040204020203" pitchFamily="34" charset="-122"/>
              <a:cs typeface="微软雅黑 Light" panose="020B0502040204020203" pitchFamily="34" charset="-122"/>
            </a:endParaRPr>
          </a:p>
        </p:txBody>
      </p:sp>
      <p:sp>
        <p:nvSpPr>
          <p:cNvPr id="19" name="TextBox 37"/>
          <p:cNvSpPr txBox="1"/>
          <p:nvPr/>
        </p:nvSpPr>
        <p:spPr>
          <a:xfrm>
            <a:off x="2252718" y="2579748"/>
            <a:ext cx="7508240" cy="1198880"/>
          </a:xfrm>
          <a:prstGeom prst="rect">
            <a:avLst/>
          </a:prstGeom>
          <a:noFill/>
          <a:effectLst/>
        </p:spPr>
        <p:txBody>
          <a:bodyPr wrap="none" rtlCol="0">
            <a:spAutoFit/>
          </a:bodyPr>
          <a:lstStyle/>
          <a:p>
            <a:pPr algn="ctr">
              <a:buNone/>
            </a:pPr>
            <a:r>
              <a:rPr lang="zh-CN" altLang="en-US" sz="3600" b="1" dirty="0" smtClean="0">
                <a:solidFill>
                  <a:schemeClr val="accent1"/>
                </a:solidFill>
                <a:latin typeface="微软雅黑 Light" panose="020B0502040204020203" pitchFamily="34" charset="-122"/>
                <a:ea typeface="微软雅黑 Light" panose="020B0502040204020203" pitchFamily="34" charset="-122"/>
                <a:cs typeface="Arial" panose="020B0604020202020204" pitchFamily="34" charset="0"/>
              </a:rPr>
              <a:t>环境评价与咨询服务专业教学资源库</a:t>
            </a:r>
            <a:endParaRPr lang="zh-CN" altLang="en-US" sz="3600" b="1" dirty="0" smtClean="0">
              <a:solidFill>
                <a:schemeClr val="accent1"/>
              </a:solidFill>
              <a:latin typeface="微软雅黑 Light" panose="020B0502040204020203" pitchFamily="34" charset="-122"/>
              <a:ea typeface="微软雅黑 Light" panose="020B0502040204020203" pitchFamily="34" charset="-122"/>
              <a:cs typeface="Arial" panose="020B0604020202020204" pitchFamily="34" charset="0"/>
            </a:endParaRPr>
          </a:p>
          <a:p>
            <a:pPr algn="ctr">
              <a:buNone/>
            </a:pPr>
            <a:r>
              <a:rPr lang="zh-CN" altLang="en-US" sz="3600" b="1" dirty="0" smtClean="0">
                <a:solidFill>
                  <a:schemeClr val="accent1"/>
                </a:solidFill>
                <a:latin typeface="微软雅黑 Light" panose="020B0502040204020203" pitchFamily="34" charset="-122"/>
                <a:ea typeface="微软雅黑 Light" panose="020B0502040204020203" pitchFamily="34" charset="-122"/>
                <a:cs typeface="Arial" panose="020B0604020202020204" pitchFamily="34" charset="0"/>
              </a:rPr>
              <a:t>验收汇报</a:t>
            </a:r>
            <a:endParaRPr lang="zh-CN" altLang="en-US" sz="3600" b="1" dirty="0" smtClean="0">
              <a:solidFill>
                <a:schemeClr val="accent1"/>
              </a:solidFill>
              <a:latin typeface="微软雅黑 Light" panose="020B0502040204020203" pitchFamily="34" charset="-122"/>
              <a:ea typeface="微软雅黑 Light" panose="020B0502040204020203" pitchFamily="34" charset="-122"/>
              <a:cs typeface="Arial" panose="020B0604020202020204" pitchFamily="34" charset="0"/>
            </a:endParaRPr>
          </a:p>
        </p:txBody>
      </p:sp>
      <p:grpSp>
        <p:nvGrpSpPr>
          <p:cNvPr id="20" name="组合 19"/>
          <p:cNvGrpSpPr/>
          <p:nvPr/>
        </p:nvGrpSpPr>
        <p:grpSpPr>
          <a:xfrm flipV="1">
            <a:off x="2993107" y="4090467"/>
            <a:ext cx="5976664" cy="45719"/>
            <a:chOff x="1100783" y="4624437"/>
            <a:chExt cx="5830416" cy="45719"/>
          </a:xfrm>
          <a:solidFill>
            <a:schemeClr val="accent1"/>
          </a:solidFill>
        </p:grpSpPr>
        <p:sp>
          <p:nvSpPr>
            <p:cNvPr id="21" name="矩形 20"/>
            <p:cNvSpPr/>
            <p:nvPr/>
          </p:nvSpPr>
          <p:spPr>
            <a:xfrm>
              <a:off x="1100783" y="4624437"/>
              <a:ext cx="194421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9DAD"/>
                </a:solidFill>
                <a:cs typeface="微软雅黑 Light" panose="020B0502040204020203" pitchFamily="34" charset="-122"/>
              </a:endParaRPr>
            </a:p>
          </p:txBody>
        </p:sp>
        <p:sp>
          <p:nvSpPr>
            <p:cNvPr id="22" name="矩形 21"/>
            <p:cNvSpPr/>
            <p:nvPr/>
          </p:nvSpPr>
          <p:spPr>
            <a:xfrm>
              <a:off x="3043883" y="4624437"/>
              <a:ext cx="194421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9DAD"/>
                </a:solidFill>
                <a:cs typeface="微软雅黑 Light" panose="020B0502040204020203" pitchFamily="34" charset="-122"/>
              </a:endParaRPr>
            </a:p>
          </p:txBody>
        </p:sp>
        <p:sp>
          <p:nvSpPr>
            <p:cNvPr id="23" name="矩形 22"/>
            <p:cNvSpPr/>
            <p:nvPr/>
          </p:nvSpPr>
          <p:spPr>
            <a:xfrm>
              <a:off x="4986983" y="4624437"/>
              <a:ext cx="194421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9DAD"/>
                </a:solidFill>
                <a:cs typeface="微软雅黑 Light" panose="020B0502040204020203" pitchFamily="34" charset="-122"/>
              </a:endParaRPr>
            </a:p>
          </p:txBody>
        </p:sp>
      </p:grpSp>
      <p:grpSp>
        <p:nvGrpSpPr>
          <p:cNvPr id="24" name="组合 23"/>
          <p:cNvGrpSpPr/>
          <p:nvPr/>
        </p:nvGrpSpPr>
        <p:grpSpPr>
          <a:xfrm>
            <a:off x="1562434" y="1622709"/>
            <a:ext cx="9003665" cy="3153410"/>
            <a:chOff x="1984970" y="2038970"/>
            <a:chExt cx="9003665" cy="3153410"/>
          </a:xfrm>
        </p:grpSpPr>
        <p:sp>
          <p:nvSpPr>
            <p:cNvPr id="25" name="TextBox 37"/>
            <p:cNvSpPr txBox="1"/>
            <p:nvPr/>
          </p:nvSpPr>
          <p:spPr>
            <a:xfrm>
              <a:off x="1984970" y="2038970"/>
              <a:ext cx="1512570" cy="3153410"/>
            </a:xfrm>
            <a:prstGeom prst="rect">
              <a:avLst/>
            </a:prstGeom>
            <a:noFill/>
            <a:effectLst/>
          </p:spPr>
          <p:txBody>
            <a:bodyPr wrap="square" rtlCol="0">
              <a:spAutoFit/>
            </a:bodyPr>
            <a:lstStyle/>
            <a:p>
              <a:pPr algn="ctr">
                <a:buNone/>
              </a:pPr>
              <a:r>
                <a:rPr lang="en-US" altLang="zh-CN" sz="19900" dirty="0" smtClean="0">
                  <a:solidFill>
                    <a:schemeClr val="accent1"/>
                  </a:solidFill>
                  <a:latin typeface="微软雅黑 Light" panose="020B0502040204020203" pitchFamily="34" charset="-122"/>
                  <a:ea typeface="微软雅黑 Light" panose="020B0502040204020203" pitchFamily="34" charset="-122"/>
                  <a:cs typeface="Arial" panose="020B0604020202020204" pitchFamily="34" charset="0"/>
                </a:rPr>
                <a:t>[</a:t>
              </a:r>
              <a:endParaRPr lang="zh-CN" altLang="en-US" sz="19900" dirty="0">
                <a:solidFill>
                  <a:schemeClr val="accent1"/>
                </a:solidFill>
                <a:latin typeface="微软雅黑 Light" panose="020B0502040204020203" pitchFamily="34" charset="-122"/>
                <a:ea typeface="微软雅黑 Light" panose="020B0502040204020203" pitchFamily="34" charset="-122"/>
                <a:cs typeface="Arial" panose="020B0604020202020204" pitchFamily="34" charset="0"/>
              </a:endParaRPr>
            </a:p>
          </p:txBody>
        </p:sp>
        <p:sp>
          <p:nvSpPr>
            <p:cNvPr id="26" name="TextBox 37"/>
            <p:cNvSpPr txBox="1"/>
            <p:nvPr/>
          </p:nvSpPr>
          <p:spPr>
            <a:xfrm>
              <a:off x="9309695" y="2038970"/>
              <a:ext cx="1678940" cy="3153410"/>
            </a:xfrm>
            <a:prstGeom prst="rect">
              <a:avLst/>
            </a:prstGeom>
            <a:noFill/>
            <a:effectLst/>
          </p:spPr>
          <p:txBody>
            <a:bodyPr wrap="square" rtlCol="0">
              <a:spAutoFit/>
            </a:bodyPr>
            <a:lstStyle/>
            <a:p>
              <a:pPr algn="ctr">
                <a:buNone/>
              </a:pPr>
              <a:r>
                <a:rPr lang="en-US" altLang="zh-CN" sz="19900" dirty="0" smtClean="0">
                  <a:solidFill>
                    <a:schemeClr val="accent1"/>
                  </a:solidFill>
                  <a:latin typeface="微软雅黑 Light" panose="020B0502040204020203" pitchFamily="34" charset="-122"/>
                  <a:ea typeface="微软雅黑 Light" panose="020B0502040204020203" pitchFamily="34" charset="-122"/>
                  <a:cs typeface="Arial" panose="020B0604020202020204" pitchFamily="34" charset="0"/>
                </a:rPr>
                <a:t>]</a:t>
              </a:r>
              <a:endParaRPr lang="zh-CN" altLang="en-US" sz="19900" dirty="0">
                <a:solidFill>
                  <a:schemeClr val="accent1"/>
                </a:solidFill>
                <a:latin typeface="微软雅黑 Light" panose="020B0502040204020203" pitchFamily="34" charset="-122"/>
                <a:ea typeface="微软雅黑 Light" panose="020B0502040204020203" pitchFamily="34" charset="-122"/>
                <a:cs typeface="Arial" panose="020B0604020202020204" pitchFamily="34" charset="0"/>
              </a:endParaRPr>
            </a:p>
          </p:txBody>
        </p:sp>
      </p:grpSp>
      <p:pic>
        <p:nvPicPr>
          <p:cNvPr id="27" name="Dustin O'Halloran - We Move Lightly">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68204" y="159077"/>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par>
                          <p:cTn id="24" fill="hold">
                            <p:stCondLst>
                              <p:cond delay="1500"/>
                            </p:stCondLst>
                            <p:childTnLst>
                              <p:par>
                                <p:cTn id="25" presetID="53" presetClass="entr" presetSubtype="16" fill="hold" grpId="0" nodeType="afterEffect">
                                  <p:stCondLst>
                                    <p:cond delay="0"/>
                                  </p:stCondLst>
                                  <p:iterate type="lt">
                                    <p:tmPct val="0"/>
                                  </p:iterate>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34" presetClass="emph" presetSubtype="0" fill="hold" grpId="1" nodeType="withEffect">
                                  <p:stCondLst>
                                    <p:cond delay="0"/>
                                  </p:stCondLst>
                                  <p:iterate type="lt">
                                    <p:tmPct val="10000"/>
                                  </p:iterate>
                                  <p:childTnLst>
                                    <p:animMotion origin="layout" path="M 1.66667E-6 4.81481E-6 L 1.66667E-6 -0.07223 " pathEditMode="relative" rAng="0" ptsTypes="AA">
                                      <p:cBhvr>
                                        <p:cTn id="31" dur="250" accel="50000" decel="50000" autoRev="1" fill="hold">
                                          <p:stCondLst>
                                            <p:cond delay="0"/>
                                          </p:stCondLst>
                                        </p:cTn>
                                        <p:tgtEl>
                                          <p:spTgt spid="19"/>
                                        </p:tgtEl>
                                        <p:attrNameLst>
                                          <p:attrName>ppt_x</p:attrName>
                                          <p:attrName>ppt_y</p:attrName>
                                        </p:attrNameLst>
                                      </p:cBhvr>
                                      <p:rCtr x="0" y="-3611"/>
                                    </p:animMotion>
                                    <p:animRot by="1500000">
                                      <p:cBhvr>
                                        <p:cTn id="32" dur="125" fill="hold">
                                          <p:stCondLst>
                                            <p:cond delay="0"/>
                                          </p:stCondLst>
                                        </p:cTn>
                                        <p:tgtEl>
                                          <p:spTgt spid="19"/>
                                        </p:tgtEl>
                                        <p:attrNameLst>
                                          <p:attrName>r</p:attrName>
                                        </p:attrNameLst>
                                      </p:cBhvr>
                                    </p:animRot>
                                    <p:animRot by="-1500000">
                                      <p:cBhvr>
                                        <p:cTn id="33" dur="125" fill="hold">
                                          <p:stCondLst>
                                            <p:cond delay="125"/>
                                          </p:stCondLst>
                                        </p:cTn>
                                        <p:tgtEl>
                                          <p:spTgt spid="19"/>
                                        </p:tgtEl>
                                        <p:attrNameLst>
                                          <p:attrName>r</p:attrName>
                                        </p:attrNameLst>
                                      </p:cBhvr>
                                    </p:animRot>
                                    <p:animRot by="-1500000">
                                      <p:cBhvr>
                                        <p:cTn id="34" dur="125" fill="hold">
                                          <p:stCondLst>
                                            <p:cond delay="250"/>
                                          </p:stCondLst>
                                        </p:cTn>
                                        <p:tgtEl>
                                          <p:spTgt spid="19"/>
                                        </p:tgtEl>
                                        <p:attrNameLst>
                                          <p:attrName>r</p:attrName>
                                        </p:attrNameLst>
                                      </p:cBhvr>
                                    </p:animRot>
                                    <p:animRot by="1500000">
                                      <p:cBhvr>
                                        <p:cTn id="35" dur="125" fill="hold">
                                          <p:stCondLst>
                                            <p:cond delay="375"/>
                                          </p:stCondLst>
                                        </p:cTn>
                                        <p:tgtEl>
                                          <p:spTgt spid="19"/>
                                        </p:tgtEl>
                                        <p:attrNameLst>
                                          <p:attrName>r</p:attrName>
                                        </p:attrNameLst>
                                      </p:cBhvr>
                                    </p:animRot>
                                  </p:childTnLst>
                                </p:cTn>
                              </p:par>
                            </p:childTnLst>
                          </p:cTn>
                        </p:par>
                        <p:par>
                          <p:cTn id="36" fill="hold">
                            <p:stCondLst>
                              <p:cond delay="2950"/>
                            </p:stCondLst>
                            <p:childTnLst>
                              <p:par>
                                <p:cTn id="37" presetID="53" presetClass="entr" presetSubtype="16"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1000" fill="hold"/>
                                        <p:tgtEl>
                                          <p:spTgt spid="17"/>
                                        </p:tgtEl>
                                        <p:attrNameLst>
                                          <p:attrName>ppt_w</p:attrName>
                                        </p:attrNameLst>
                                      </p:cBhvr>
                                      <p:tavLst>
                                        <p:tav tm="0">
                                          <p:val>
                                            <p:fltVal val="0"/>
                                          </p:val>
                                        </p:tav>
                                        <p:tav tm="100000">
                                          <p:val>
                                            <p:strVal val="#ppt_w"/>
                                          </p:val>
                                        </p:tav>
                                      </p:tavLst>
                                    </p:anim>
                                    <p:anim calcmode="lin" valueType="num">
                                      <p:cBhvr>
                                        <p:cTn id="40" dur="1000" fill="hold"/>
                                        <p:tgtEl>
                                          <p:spTgt spid="17"/>
                                        </p:tgtEl>
                                        <p:attrNameLst>
                                          <p:attrName>ppt_h</p:attrName>
                                        </p:attrNameLst>
                                      </p:cBhvr>
                                      <p:tavLst>
                                        <p:tav tm="0">
                                          <p:val>
                                            <p:fltVal val="0"/>
                                          </p:val>
                                        </p:tav>
                                        <p:tav tm="100000">
                                          <p:val>
                                            <p:strVal val="#ppt_h"/>
                                          </p:val>
                                        </p:tav>
                                      </p:tavLst>
                                    </p:anim>
                                    <p:animEffect transition="in" filter="fade">
                                      <p:cBhvr>
                                        <p:cTn id="4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2" repeatCount="indefinite" fill="hold" display="0">
                  <p:stCondLst>
                    <p:cond delay="indefinite"/>
                  </p:stCondLst>
                  <p:endCondLst>
                    <p:cond evt="onStopAudio" delay="0">
                      <p:tgtEl>
                        <p:sldTgt/>
                      </p:tgtEl>
                    </p:cond>
                  </p:endCondLst>
                </p:cTn>
                <p:tgtEl>
                  <p:spTgt spid="27"/>
                </p:tgtEl>
              </p:cMediaNode>
            </p:audio>
          </p:childTnLst>
        </p:cTn>
      </p:par>
    </p:tnLst>
    <p:bldLst>
      <p:bldP spid="15" grpId="0" animBg="1"/>
      <p:bldP spid="17" grpId="0"/>
      <p:bldP spid="19" grpId="0" bldLvl="0" animBg="1"/>
      <p:bldP spid="1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02920" y="1029970"/>
            <a:ext cx="7263765" cy="4121785"/>
          </a:xfrm>
          <a:prstGeom prst="rect">
            <a:avLst/>
          </a:prstGeom>
          <a:noFill/>
        </p:spPr>
        <p:txBody>
          <a:bodyPr wrap="square" rtlCol="0">
            <a:noAutofit/>
          </a:bodyPr>
          <a:p>
            <a:r>
              <a:rPr lang="zh-CN" altLang="en-US" sz="2400"/>
              <a:t>1. 以资源库建设为抓手，改革教育教学模式助推了课堂革命</a:t>
            </a:r>
            <a:endParaRPr lang="zh-CN" altLang="en-US" sz="2400"/>
          </a:p>
          <a:p>
            <a:r>
              <a:rPr lang="zh-CN" altLang="en-US" sz="2400"/>
              <a:t>环境评价与咨询服务专业教学资源库基于“能学、辅教”的基本定位，从以教师为中心转向以学生为中心，以海量数字资源和翻转课堂为模式开展线上线下混合式教学，满足学生学历教育、企业员工培训和社会学习者个性化学习的需要。利用智慧职教资源库平台、云课堂MOOC学院等载体，自主搭建个性化与协作化的学习空间，老师由发现问题—分析原因—改善策略—实施成效—反思的教学实施改进，学生“由看到干，由干到专，由专到精”的转变，满足学生老师能学辅教的教学需要，进一步助推了课堂革命。</a:t>
            </a:r>
            <a:endParaRPr lang="zh-CN" altLang="en-US" sz="2400"/>
          </a:p>
        </p:txBody>
      </p:sp>
      <p:pic>
        <p:nvPicPr>
          <p:cNvPr id="19" name="图片 9" descr="D:\工作\申报与验收\2018年申报\2018流程图\学生用户流程图20180511.jpg"/>
          <p:cNvPicPr>
            <a:picLocks noChangeAspect="1"/>
          </p:cNvPicPr>
          <p:nvPr>
            <p:custDataLst>
              <p:tags r:id="rId1"/>
            </p:custDataLst>
          </p:nvPr>
        </p:nvPicPr>
        <p:blipFill>
          <a:blip r:embed="rId2"/>
          <a:stretch>
            <a:fillRect/>
          </a:stretch>
        </p:blipFill>
        <p:spPr>
          <a:xfrm>
            <a:off x="8546465" y="328930"/>
            <a:ext cx="3541395" cy="3243580"/>
          </a:xfrm>
          <a:prstGeom prst="rect">
            <a:avLst/>
          </a:prstGeom>
          <a:noFill/>
          <a:ln>
            <a:noFill/>
          </a:ln>
        </p:spPr>
      </p:pic>
      <p:pic>
        <p:nvPicPr>
          <p:cNvPr id="66" name="图片 10" descr="D:\工作\申报与验收\2018年申报\2018流程图\教师用户流程图20180511.jpg"/>
          <p:cNvPicPr>
            <a:picLocks noChangeAspect="1"/>
          </p:cNvPicPr>
          <p:nvPr>
            <p:custDataLst>
              <p:tags r:id="rId3"/>
            </p:custDataLst>
          </p:nvPr>
        </p:nvPicPr>
        <p:blipFill>
          <a:blip r:embed="rId4"/>
          <a:stretch>
            <a:fillRect/>
          </a:stretch>
        </p:blipFill>
        <p:spPr>
          <a:xfrm>
            <a:off x="7537450" y="3245485"/>
            <a:ext cx="2727325" cy="3256280"/>
          </a:xfrm>
          <a:prstGeom prst="rect">
            <a:avLst/>
          </a:prstGeom>
          <a:noFill/>
          <a:ln>
            <a:noFill/>
          </a:ln>
        </p:spPr>
      </p:pic>
      <p:pic>
        <p:nvPicPr>
          <p:cNvPr id="2" name="图片 4" descr="教案6声级的测定[00_06_16][20230629-071058]"/>
          <p:cNvPicPr>
            <a:picLocks noChangeAspect="1"/>
          </p:cNvPicPr>
          <p:nvPr>
            <p:custDataLst>
              <p:tags r:id="rId5"/>
            </p:custDataLst>
          </p:nvPr>
        </p:nvPicPr>
        <p:blipFill>
          <a:blip r:embed="rId6"/>
          <a:stretch>
            <a:fillRect/>
          </a:stretch>
        </p:blipFill>
        <p:spPr>
          <a:xfrm>
            <a:off x="3092450" y="5412105"/>
            <a:ext cx="2355215" cy="1324610"/>
          </a:xfrm>
          <a:prstGeom prst="rect">
            <a:avLst/>
          </a:prstGeom>
        </p:spPr>
      </p:pic>
      <p:pic>
        <p:nvPicPr>
          <p:cNvPr id="3" name="图片 3" descr="教案2环评文件类型判定[00_05_47][20230629-070851]"/>
          <p:cNvPicPr>
            <a:picLocks noChangeAspect="1"/>
          </p:cNvPicPr>
          <p:nvPr>
            <p:custDataLst>
              <p:tags r:id="rId7"/>
            </p:custDataLst>
          </p:nvPr>
        </p:nvPicPr>
        <p:blipFill>
          <a:blip r:embed="rId8"/>
          <a:stretch>
            <a:fillRect/>
          </a:stretch>
        </p:blipFill>
        <p:spPr>
          <a:xfrm>
            <a:off x="637540" y="5412105"/>
            <a:ext cx="2331720" cy="1311910"/>
          </a:xfrm>
          <a:prstGeom prst="rect">
            <a:avLst/>
          </a:prstGeom>
        </p:spPr>
      </p:pic>
      <p:sp>
        <p:nvSpPr>
          <p:cNvPr id="5" name="流程图: 数据 4"/>
          <p:cNvSpPr/>
          <p:nvPr>
            <p:custDataLst>
              <p:tags r:id="rId9"/>
            </p:custDataLst>
          </p:nvPr>
        </p:nvSpPr>
        <p:spPr>
          <a:xfrm>
            <a:off x="260350" y="259080"/>
            <a:ext cx="6986905" cy="666750"/>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sym typeface="+mn-ea"/>
              </a:rPr>
              <a:t>（二） 项目应用推广成效</a:t>
            </a:r>
            <a:endParaRPr lang="zh-CN" altLang="en-US" b="1">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02920" y="1199515"/>
            <a:ext cx="6115685" cy="4523105"/>
          </a:xfrm>
          <a:prstGeom prst="rect">
            <a:avLst/>
          </a:prstGeom>
          <a:noFill/>
        </p:spPr>
        <p:txBody>
          <a:bodyPr wrap="square" rtlCol="0">
            <a:spAutoFit/>
          </a:bodyPr>
          <a:p>
            <a:r>
              <a:rPr lang="zh-CN" altLang="en-US" sz="2400"/>
              <a:t>2.创新教学资源呈现形式，开发多样化新形态教材服务学生发展</a:t>
            </a:r>
            <a:endParaRPr lang="zh-CN" altLang="en-US" sz="2400"/>
          </a:p>
          <a:p>
            <a:r>
              <a:rPr lang="zh-CN" altLang="en-US" sz="2400"/>
              <a:t>依托环境评价与咨询服务专业平台实施线上线下混合式教学模式，精编了《环境监测》《环境微生物》等6部新形态教材。同步开发微课、视频、动画、虚拟仿真等立体化教学资源，学生通过扫描二维码即可学习，使线上线下互通互补，让教材“立”起来；将精益求精的工匠精神、红色元素及质量意识、安全意识、环保意识、节约意识等思政元素有机地融入到教材中，守持匠心，让教材“红”起来。</a:t>
            </a:r>
            <a:endParaRPr lang="zh-CN" altLang="en-US" sz="2400"/>
          </a:p>
        </p:txBody>
      </p:sp>
      <p:pic>
        <p:nvPicPr>
          <p:cNvPr id="10" name="图片 9"/>
          <p:cNvPicPr>
            <a:picLocks noChangeAspect="1"/>
          </p:cNvPicPr>
          <p:nvPr>
            <p:custDataLst>
              <p:tags r:id="rId1"/>
            </p:custDataLst>
          </p:nvPr>
        </p:nvPicPr>
        <p:blipFill>
          <a:blip r:embed="rId2"/>
          <a:stretch>
            <a:fillRect/>
          </a:stretch>
        </p:blipFill>
        <p:spPr>
          <a:xfrm>
            <a:off x="6764020" y="947420"/>
            <a:ext cx="5145405" cy="4775200"/>
          </a:xfrm>
          <a:prstGeom prst="rect">
            <a:avLst/>
          </a:prstGeom>
        </p:spPr>
      </p:pic>
      <p:sp>
        <p:nvSpPr>
          <p:cNvPr id="11" name="流程图: 数据 10"/>
          <p:cNvSpPr/>
          <p:nvPr>
            <p:custDataLst>
              <p:tags r:id="rId3"/>
            </p:custDataLst>
          </p:nvPr>
        </p:nvSpPr>
        <p:spPr>
          <a:xfrm>
            <a:off x="260350" y="259080"/>
            <a:ext cx="6986905" cy="666750"/>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sym typeface="+mn-ea"/>
              </a:rPr>
              <a:t>（二） 项目应用推广成效</a:t>
            </a:r>
            <a:endParaRPr lang="zh-CN" altLang="en-US" b="1">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02920" y="1186815"/>
            <a:ext cx="5991225" cy="5262245"/>
          </a:xfrm>
          <a:prstGeom prst="rect">
            <a:avLst/>
          </a:prstGeom>
          <a:noFill/>
        </p:spPr>
        <p:txBody>
          <a:bodyPr wrap="square" rtlCol="0">
            <a:spAutoFit/>
          </a:bodyPr>
          <a:p>
            <a:r>
              <a:rPr lang="zh-CN" altLang="en-US" sz="2400"/>
              <a:t>3.开发适合环保产业岗位群的课程资源，实现全方位服务产业发展。</a:t>
            </a:r>
            <a:endParaRPr lang="zh-CN" altLang="en-US" sz="2400"/>
          </a:p>
          <a:p>
            <a:r>
              <a:rPr lang="zh-CN" altLang="en-US" sz="2400"/>
              <a:t>环境评价与咨询服务专业教学资源库依托环保产业，开发了19门面向岗位群的标准化课程、支持服务类资源、拓展学习资源，课程资源表现形式多样，覆盖了视频、PPT、动画、微课、图片、试题库、虚拟仿真等多媒体类型。课程使用率100%，题库题目使用率达60%以上，标准化课程均开设2期以上，有的课程已开设3期以上。主持院校使用资源库进行专业教学的学时数占专业课总学时数的平均比例达82.34%，参建院校均达45.47%。基于智慧职教平台建设MOOC37门，省级精品在线开放课程2门。</a:t>
            </a:r>
            <a:endParaRPr lang="zh-CN" altLang="en-US" sz="2400"/>
          </a:p>
        </p:txBody>
      </p:sp>
      <p:pic>
        <p:nvPicPr>
          <p:cNvPr id="102" name="图片 101"/>
          <p:cNvPicPr/>
          <p:nvPr>
            <p:custDataLst>
              <p:tags r:id="rId1"/>
            </p:custDataLst>
          </p:nvPr>
        </p:nvPicPr>
        <p:blipFill>
          <a:blip r:embed="rId2"/>
          <a:stretch>
            <a:fillRect/>
          </a:stretch>
        </p:blipFill>
        <p:spPr>
          <a:xfrm>
            <a:off x="7353935" y="918210"/>
            <a:ext cx="4170045" cy="2510790"/>
          </a:xfrm>
          <a:prstGeom prst="rect">
            <a:avLst/>
          </a:prstGeom>
          <a:noFill/>
          <a:ln w="9525">
            <a:noFill/>
          </a:ln>
        </p:spPr>
      </p:pic>
      <p:pic>
        <p:nvPicPr>
          <p:cNvPr id="103" name="图片 102"/>
          <p:cNvPicPr/>
          <p:nvPr>
            <p:custDataLst>
              <p:tags r:id="rId3"/>
            </p:custDataLst>
          </p:nvPr>
        </p:nvPicPr>
        <p:blipFill>
          <a:blip r:embed="rId4"/>
          <a:stretch>
            <a:fillRect/>
          </a:stretch>
        </p:blipFill>
        <p:spPr>
          <a:xfrm>
            <a:off x="6991350" y="4032885"/>
            <a:ext cx="4633595" cy="2345690"/>
          </a:xfrm>
          <a:prstGeom prst="rect">
            <a:avLst/>
          </a:prstGeom>
          <a:noFill/>
          <a:ln w="9525">
            <a:noFill/>
          </a:ln>
        </p:spPr>
      </p:pic>
      <p:sp>
        <p:nvSpPr>
          <p:cNvPr id="11" name="流程图: 数据 10"/>
          <p:cNvSpPr/>
          <p:nvPr>
            <p:custDataLst>
              <p:tags r:id="rId5"/>
            </p:custDataLst>
          </p:nvPr>
        </p:nvSpPr>
        <p:spPr>
          <a:xfrm>
            <a:off x="260350" y="259080"/>
            <a:ext cx="6986905" cy="666750"/>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sym typeface="+mn-ea"/>
              </a:rPr>
              <a:t>（二） 项目应用推广成效</a:t>
            </a:r>
            <a:endParaRPr lang="zh-CN" altLang="en-US" b="1">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5" name="图片 11"/>
          <p:cNvPicPr>
            <a:picLocks noChangeAspect="1"/>
          </p:cNvPicPr>
          <p:nvPr>
            <p:custDataLst>
              <p:tags r:id="rId1"/>
            </p:custDataLst>
          </p:nvPr>
        </p:nvPicPr>
        <p:blipFill>
          <a:blip r:embed="rId2"/>
          <a:stretch>
            <a:fillRect/>
          </a:stretch>
        </p:blipFill>
        <p:spPr>
          <a:xfrm>
            <a:off x="1393825" y="388620"/>
            <a:ext cx="4419600" cy="6080760"/>
          </a:xfrm>
          <a:prstGeom prst="rect">
            <a:avLst/>
          </a:prstGeom>
          <a:noFill/>
          <a:ln>
            <a:noFill/>
          </a:ln>
        </p:spPr>
      </p:pic>
      <p:pic>
        <p:nvPicPr>
          <p:cNvPr id="76" name="图片 12"/>
          <p:cNvPicPr>
            <a:picLocks noChangeAspect="1"/>
          </p:cNvPicPr>
          <p:nvPr>
            <p:custDataLst>
              <p:tags r:id="rId3"/>
            </p:custDataLst>
          </p:nvPr>
        </p:nvPicPr>
        <p:blipFill>
          <a:blip r:embed="rId4"/>
          <a:stretch>
            <a:fillRect/>
          </a:stretch>
        </p:blipFill>
        <p:spPr>
          <a:xfrm>
            <a:off x="5680710" y="1697673"/>
            <a:ext cx="5815330" cy="390080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02920" y="1228725"/>
            <a:ext cx="10819130" cy="4646930"/>
          </a:xfrm>
          <a:prstGeom prst="rect">
            <a:avLst/>
          </a:prstGeom>
          <a:noFill/>
        </p:spPr>
        <p:txBody>
          <a:bodyPr wrap="square" rtlCol="0">
            <a:noAutofit/>
          </a:bodyPr>
          <a:p>
            <a:r>
              <a:rPr lang="zh-CN" altLang="en-US" sz="2800"/>
              <a:t>4.探索信息化教学模式改革，助推项目建设团队师资实力整体提升</a:t>
            </a:r>
            <a:endParaRPr lang="zh-CN" altLang="en-US" sz="2800"/>
          </a:p>
          <a:p>
            <a:r>
              <a:rPr lang="zh-CN" altLang="en-US" sz="2800"/>
              <a:t>基于资源库建设，以技术能力提升作为支撑，依托资源库建设基础，教师信息化教学实践逐渐深入，教学理念创新、教学模式探索、教学资源打造、教学能力提升等多个领域得到快速提升，教师团队及成员教学能力、教研能力、实践能力、创新能力、合作能力、管理能力得到显著增强。截至2023年6月，教师注册数达到1325人，活跃用户1203人，成了环境评价与咨询服务专业教师实施教学改革与建设的交流平台。19门标准化课程、5400多条教学素材等教学资源可帮助教师们通过资源库平台自建了个性化课程206门，创新教学方法和手段，实施教学模式改革。通过建设和应用资源库，大幅提升了我国环境评价与咨询服务专业师资队伍水平。</a:t>
            </a:r>
            <a:endParaRPr lang="zh-CN" altLang="en-US" sz="2800"/>
          </a:p>
        </p:txBody>
      </p:sp>
      <p:sp>
        <p:nvSpPr>
          <p:cNvPr id="11" name="流程图: 数据 10"/>
          <p:cNvSpPr/>
          <p:nvPr>
            <p:custDataLst>
              <p:tags r:id="rId1"/>
            </p:custDataLst>
          </p:nvPr>
        </p:nvSpPr>
        <p:spPr>
          <a:xfrm>
            <a:off x="260350" y="259080"/>
            <a:ext cx="6986905" cy="666750"/>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sym typeface="+mn-ea"/>
              </a:rPr>
              <a:t>（二） 项目应用推广成效</a:t>
            </a:r>
            <a:endParaRPr lang="zh-CN" altLang="en-US" b="1">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2642452" y="3101161"/>
            <a:ext cx="1821249" cy="375637"/>
          </a:xfrm>
          <a:prstGeom prst="rect">
            <a:avLst/>
          </a:prstGeom>
          <a:solidFill>
            <a:srgbClr val="404040"/>
          </a:solidFill>
        </p:spPr>
        <p:txBody>
          <a:bodyPr wrap="square" lIns="0" tIns="0" rIns="72000" bIns="0" rtlCol="0" anchor="t">
            <a:no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微软雅黑 Light" panose="020B0502040204020203" pitchFamily="34" charset="-122"/>
                <a:cs typeface="+mn-ea"/>
                <a:sym typeface="+mn-lt"/>
              </a:rPr>
              <a:t>CHAPTER</a:t>
            </a:r>
            <a:endParaRPr kumimoji="0" lang="zh-CN" altLang="en-US" sz="2400" b="0" i="0" u="none" strike="noStrike" kern="1200" cap="none" spc="0" normalizeH="0" baseline="0" noProof="0" dirty="0">
              <a:ln>
                <a:noFill/>
              </a:ln>
              <a:solidFill>
                <a:prstClr val="white"/>
              </a:solidFill>
              <a:effectLst/>
              <a:uLnTx/>
              <a:uFillTx/>
              <a:latin typeface="微软雅黑 Light" panose="020B0502040204020203" pitchFamily="34" charset="-122"/>
              <a:cs typeface="+mn-ea"/>
              <a:sym typeface="+mn-lt"/>
            </a:endParaRPr>
          </a:p>
        </p:txBody>
      </p:sp>
      <p:sp>
        <p:nvSpPr>
          <p:cNvPr id="12" name="文本框 11"/>
          <p:cNvSpPr txBox="1"/>
          <p:nvPr/>
        </p:nvSpPr>
        <p:spPr>
          <a:xfrm>
            <a:off x="4205142" y="1650678"/>
            <a:ext cx="1292341" cy="31547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9900" b="0" i="0" u="none" strike="noStrike" kern="1200" cap="none" spc="0" normalizeH="0" baseline="0" noProof="0" dirty="0">
                <a:ln>
                  <a:noFill/>
                </a:ln>
                <a:solidFill>
                  <a:srgbClr val="E7E6E6"/>
                </a:solidFill>
                <a:effectLst/>
                <a:uLnTx/>
                <a:uFillTx/>
                <a:latin typeface="微软雅黑 Light" panose="020B0502040204020203" pitchFamily="34" charset="-122"/>
                <a:cs typeface="+mn-ea"/>
                <a:sym typeface="+mn-lt"/>
              </a:rPr>
              <a:t>0</a:t>
            </a:r>
            <a:endParaRPr kumimoji="0" lang="zh-CN" altLang="en-US" sz="19900" b="0" i="0" u="none" strike="noStrike" kern="1200" cap="none" spc="0" normalizeH="0" baseline="0" noProof="0" dirty="0">
              <a:ln>
                <a:noFill/>
              </a:ln>
              <a:solidFill>
                <a:srgbClr val="E7E6E6"/>
              </a:solidFill>
              <a:effectLst/>
              <a:uLnTx/>
              <a:uFillTx/>
              <a:latin typeface="微软雅黑 Light" panose="020B0502040204020203" pitchFamily="34" charset="-122"/>
              <a:cs typeface="+mn-ea"/>
              <a:sym typeface="+mn-lt"/>
            </a:endParaRPr>
          </a:p>
        </p:txBody>
      </p:sp>
      <p:sp>
        <p:nvSpPr>
          <p:cNvPr id="18" name="文本框 17"/>
          <p:cNvSpPr txBox="1"/>
          <p:nvPr/>
        </p:nvSpPr>
        <p:spPr>
          <a:xfrm>
            <a:off x="5299762" y="1650678"/>
            <a:ext cx="1261884" cy="31547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9900" b="0" i="0" u="none" strike="noStrike" kern="1200" cap="none" spc="0" normalizeH="0" baseline="0" noProof="0" dirty="0" smtClean="0">
                <a:ln>
                  <a:noFill/>
                </a:ln>
                <a:solidFill>
                  <a:srgbClr val="E7E6E6"/>
                </a:solidFill>
                <a:effectLst/>
                <a:uLnTx/>
                <a:uFillTx/>
                <a:latin typeface="微软雅黑 Light" panose="020B0502040204020203" pitchFamily="34" charset="-122"/>
                <a:cs typeface="+mn-ea"/>
                <a:sym typeface="+mn-lt"/>
              </a:rPr>
              <a:t>3</a:t>
            </a:r>
            <a:endParaRPr kumimoji="0" lang="zh-CN" altLang="en-US" sz="19900" b="0" i="0" u="none" strike="noStrike" kern="1200" cap="none" spc="0" normalizeH="0" baseline="0" noProof="0" dirty="0">
              <a:ln>
                <a:noFill/>
              </a:ln>
              <a:solidFill>
                <a:srgbClr val="E7E6E6"/>
              </a:solidFill>
              <a:effectLst/>
              <a:uLnTx/>
              <a:uFillTx/>
              <a:latin typeface="微软雅黑 Light" panose="020B0502040204020203" pitchFamily="34" charset="-122"/>
              <a:cs typeface="+mn-ea"/>
              <a:sym typeface="+mn-lt"/>
            </a:endParaRPr>
          </a:p>
        </p:txBody>
      </p:sp>
      <p:sp>
        <p:nvSpPr>
          <p:cNvPr id="9" name="TextBox 16"/>
          <p:cNvSpPr txBox="1"/>
          <p:nvPr/>
        </p:nvSpPr>
        <p:spPr>
          <a:xfrm>
            <a:off x="6464758" y="2738049"/>
            <a:ext cx="4567555" cy="1106805"/>
          </a:xfrm>
          <a:prstGeom prst="rect">
            <a:avLst/>
          </a:prstGeom>
          <a:noFill/>
        </p:spPr>
        <p:txBody>
          <a:bodyPr wrap="none" rtlCol="0">
            <a:spAutoFit/>
          </a:bodyPr>
          <a:lstStyle/>
          <a:p>
            <a:r>
              <a:rPr lang="zh-CN" altLang="en-US" sz="6600" b="1" spc="300" dirty="0">
                <a:solidFill>
                  <a:schemeClr val="tx1">
                    <a:lumMod val="65000"/>
                    <a:lumOff val="35000"/>
                  </a:schemeClr>
                </a:solidFill>
                <a:latin typeface="微软雅黑 Light" panose="020B0502040204020203" pitchFamily="34" charset="-122"/>
                <a:ea typeface="微软雅黑 Light" panose="020B0502040204020203" pitchFamily="34" charset="-122"/>
                <a:cs typeface="微软雅黑 Light" panose="020B0502040204020203" pitchFamily="34" charset="-122"/>
              </a:rPr>
              <a:t>特色与创新</a:t>
            </a:r>
            <a:endParaRPr lang="en-US" altLang="zh-CN" sz="6600" b="1" spc="300" dirty="0">
              <a:solidFill>
                <a:schemeClr val="tx1">
                  <a:lumMod val="65000"/>
                  <a:lumOff val="35000"/>
                </a:schemeClr>
              </a:solidFill>
              <a:latin typeface="微软雅黑 Light" panose="020B0502040204020203" pitchFamily="34" charset="-122"/>
              <a:ea typeface="微软雅黑 Light" panose="020B0502040204020203" pitchFamily="34" charset="-122"/>
              <a:cs typeface="微软雅黑 Light" panose="020B0502040204020203" pitchFamily="34" charset="-122"/>
            </a:endParaRPr>
          </a:p>
        </p:txBody>
      </p:sp>
      <p:sp>
        <p:nvSpPr>
          <p:cNvPr id="10" name="矩形 9"/>
          <p:cNvSpPr/>
          <p:nvPr/>
        </p:nvSpPr>
        <p:spPr>
          <a:xfrm>
            <a:off x="166255" y="221673"/>
            <a:ext cx="11817927" cy="6414654"/>
          </a:xfrm>
          <a:prstGeom prst="rect">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4000">
        <p:random/>
      </p:transition>
    </mc:Choice>
    <mc:Fallback>
      <p:transition spd="slow" advClick="0"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150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ppt_w</p:attrName>
                                        </p:attrNameLst>
                                      </p:cBhvr>
                                      <p:tavLst>
                                        <p:tav tm="0" fmla="#ppt_w*sin(2.5*pi*$)">
                                          <p:val>
                                            <p:fltVal val="0"/>
                                          </p:val>
                                        </p:tav>
                                        <p:tav tm="100000">
                                          <p:val>
                                            <p:fltVal val="1"/>
                                          </p:val>
                                        </p:tav>
                                      </p:tavLst>
                                    </p:anim>
                                    <p:anim calcmode="lin" valueType="num">
                                      <p:cBhvr>
                                        <p:cTn id="9" dur="1000" fill="hold"/>
                                        <p:tgtEl>
                                          <p:spTgt spid="12"/>
                                        </p:tgtEl>
                                        <p:attrNameLst>
                                          <p:attrName>ppt_h</p:attrName>
                                        </p:attrNameLst>
                                      </p:cBhvr>
                                      <p:tavLst>
                                        <p:tav tm="0">
                                          <p:val>
                                            <p:strVal val="#ppt_h"/>
                                          </p:val>
                                        </p:tav>
                                        <p:tav tm="100000">
                                          <p:val>
                                            <p:strVal val="#ppt_h"/>
                                          </p:val>
                                        </p:tav>
                                      </p:tavLst>
                                    </p:anim>
                                  </p:childTnLst>
                                </p:cTn>
                              </p:par>
                              <p:par>
                                <p:cTn id="10" presetID="36" presetClass="emph" presetSubtype="0" fill="hold" grpId="1" nodeType="withEffect">
                                  <p:stCondLst>
                                    <p:cond delay="1500"/>
                                  </p:stCondLst>
                                  <p:iterate type="lt">
                                    <p:tmPct val="10000"/>
                                  </p:iterate>
                                  <p:childTnLst>
                                    <p:animScale>
                                      <p:cBhvr>
                                        <p:cTn id="11" dur="500" autoRev="1" fill="hold">
                                          <p:stCondLst>
                                            <p:cond delay="0"/>
                                          </p:stCondLst>
                                        </p:cTn>
                                        <p:tgtEl>
                                          <p:spTgt spid="12"/>
                                        </p:tgtEl>
                                      </p:cBhvr>
                                      <p:to x="80000" y="100000"/>
                                    </p:animScale>
                                    <p:anim by="(#ppt_w*0.10)" calcmode="lin" valueType="num">
                                      <p:cBhvr>
                                        <p:cTn id="12" dur="500" autoRev="1" fill="hold">
                                          <p:stCondLst>
                                            <p:cond delay="0"/>
                                          </p:stCondLst>
                                        </p:cTn>
                                        <p:tgtEl>
                                          <p:spTgt spid="12"/>
                                        </p:tgtEl>
                                        <p:attrNameLst>
                                          <p:attrName>ppt_x</p:attrName>
                                        </p:attrNameLst>
                                      </p:cBhvr>
                                    </p:anim>
                                    <p:anim by="(-#ppt_w*0.10)" calcmode="lin" valueType="num">
                                      <p:cBhvr>
                                        <p:cTn id="13" dur="500" autoRev="1" fill="hold">
                                          <p:stCondLst>
                                            <p:cond delay="0"/>
                                          </p:stCondLst>
                                        </p:cTn>
                                        <p:tgtEl>
                                          <p:spTgt spid="12"/>
                                        </p:tgtEl>
                                        <p:attrNameLst>
                                          <p:attrName>ppt_y</p:attrName>
                                        </p:attrNameLst>
                                      </p:cBhvr>
                                    </p:anim>
                                    <p:animRot by="-480000">
                                      <p:cBhvr>
                                        <p:cTn id="14" dur="500" autoRev="1" fill="hold">
                                          <p:stCondLst>
                                            <p:cond delay="0"/>
                                          </p:stCondLst>
                                        </p:cTn>
                                        <p:tgtEl>
                                          <p:spTgt spid="12"/>
                                        </p:tgtEl>
                                        <p:attrNameLst>
                                          <p:attrName>r</p:attrName>
                                        </p:attrNameLst>
                                      </p:cBhvr>
                                    </p:animRot>
                                  </p:childTnLst>
                                </p:cTn>
                              </p:par>
                              <p:par>
                                <p:cTn id="15" presetID="50" presetClass="entr" presetSubtype="0" decel="100000" fill="hold" grpId="0" nodeType="withEffect">
                                  <p:stCondLst>
                                    <p:cond delay="150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3"/>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45" presetClass="entr" presetSubtype="0" fill="hold" grpId="0" nodeType="withEffect">
                                  <p:stCondLst>
                                    <p:cond delay="2000"/>
                                  </p:stCondLst>
                                  <p:iterate type="lt">
                                    <p:tmPct val="10000"/>
                                  </p:iterate>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ppt_w</p:attrName>
                                        </p:attrNameLst>
                                      </p:cBhvr>
                                      <p:tavLst>
                                        <p:tav tm="0" fmla="#ppt_w*sin(2.5*pi*$)">
                                          <p:val>
                                            <p:fltVal val="0"/>
                                          </p:val>
                                        </p:tav>
                                        <p:tav tm="100000">
                                          <p:val>
                                            <p:fltVal val="1"/>
                                          </p:val>
                                        </p:tav>
                                      </p:tavLst>
                                    </p:anim>
                                    <p:anim calcmode="lin" valueType="num">
                                      <p:cBhvr>
                                        <p:cTn id="24" dur="1000" fill="hold"/>
                                        <p:tgtEl>
                                          <p:spTgt spid="18"/>
                                        </p:tgtEl>
                                        <p:attrNameLst>
                                          <p:attrName>ppt_h</p:attrName>
                                        </p:attrNameLst>
                                      </p:cBhvr>
                                      <p:tavLst>
                                        <p:tav tm="0">
                                          <p:val>
                                            <p:strVal val="#ppt_h"/>
                                          </p:val>
                                        </p:tav>
                                        <p:tav tm="100000">
                                          <p:val>
                                            <p:strVal val="#ppt_h"/>
                                          </p:val>
                                        </p:tav>
                                      </p:tavLst>
                                    </p:anim>
                                  </p:childTnLst>
                                </p:cTn>
                              </p:par>
                              <p:par>
                                <p:cTn id="25" presetID="36" presetClass="emph" presetSubtype="0" fill="hold" grpId="1" nodeType="withEffect">
                                  <p:stCondLst>
                                    <p:cond delay="2000"/>
                                  </p:stCondLst>
                                  <p:iterate type="lt">
                                    <p:tmPct val="10000"/>
                                  </p:iterate>
                                  <p:childTnLst>
                                    <p:animScale>
                                      <p:cBhvr>
                                        <p:cTn id="26" dur="500" autoRev="1" fill="hold">
                                          <p:stCondLst>
                                            <p:cond delay="0"/>
                                          </p:stCondLst>
                                        </p:cTn>
                                        <p:tgtEl>
                                          <p:spTgt spid="18"/>
                                        </p:tgtEl>
                                      </p:cBhvr>
                                      <p:to x="80000" y="100000"/>
                                    </p:animScale>
                                    <p:anim by="(#ppt_w*0.10)" calcmode="lin" valueType="num">
                                      <p:cBhvr>
                                        <p:cTn id="27" dur="500" autoRev="1" fill="hold">
                                          <p:stCondLst>
                                            <p:cond delay="0"/>
                                          </p:stCondLst>
                                        </p:cTn>
                                        <p:tgtEl>
                                          <p:spTgt spid="18"/>
                                        </p:tgtEl>
                                        <p:attrNameLst>
                                          <p:attrName>ppt_x</p:attrName>
                                        </p:attrNameLst>
                                      </p:cBhvr>
                                    </p:anim>
                                    <p:anim by="(-#ppt_w*0.10)" calcmode="lin" valueType="num">
                                      <p:cBhvr>
                                        <p:cTn id="28" dur="500" autoRev="1" fill="hold">
                                          <p:stCondLst>
                                            <p:cond delay="0"/>
                                          </p:stCondLst>
                                        </p:cTn>
                                        <p:tgtEl>
                                          <p:spTgt spid="18"/>
                                        </p:tgtEl>
                                        <p:attrNameLst>
                                          <p:attrName>ppt_y</p:attrName>
                                        </p:attrNameLst>
                                      </p:cBhvr>
                                    </p:anim>
                                    <p:animRot by="-480000">
                                      <p:cBhvr>
                                        <p:cTn id="29" dur="500" autoRev="1" fill="hold">
                                          <p:stCondLst>
                                            <p:cond delay="0"/>
                                          </p:stCondLst>
                                        </p:cTn>
                                        <p:tgtEl>
                                          <p:spTgt spid="18"/>
                                        </p:tgtEl>
                                        <p:attrNameLst>
                                          <p:attrName>r</p:attrName>
                                        </p:attrNameLst>
                                      </p:cBhvr>
                                    </p:animRot>
                                  </p:childTnLst>
                                </p:cTn>
                              </p:par>
                              <p:par>
                                <p:cTn id="30" presetID="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12" grpId="0"/>
      <p:bldP spid="12" grpId="1"/>
      <p:bldP spid="18" grpId="0"/>
      <p:bldP spid="18" grpId="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185410" y="1207770"/>
            <a:ext cx="6490335" cy="4492625"/>
          </a:xfrm>
          <a:prstGeom prst="rect">
            <a:avLst/>
          </a:prstGeom>
          <a:noFill/>
        </p:spPr>
        <p:txBody>
          <a:bodyPr wrap="square" rtlCol="0">
            <a:spAutoFit/>
          </a:bodyPr>
          <a:p>
            <a:r>
              <a:rPr lang="zh-CN" altLang="en-US" sz="2600"/>
              <a:t>环境评价与咨询服务专业教学资源库坚持任务驱动为主线，根据专业学习者和爱好者实际需求，采用校企合作的形式，发挥各自特长，建设了符合高校师生、企业员工、社会学习者的优质教学资源，如《环境管理》《环境监测》《环境影响评价》等课程，受到企业员工和社会学习者的广泛欢迎。同时，打通了1+X职业资格培训，通过竞赛成果为学生的就业赋能。通过深化专业教学改革，加强信息化资源建设与应用，为各类学习者和爱好者提供了个性化服务等，成效凸显。</a:t>
            </a:r>
            <a:endParaRPr lang="zh-CN" altLang="en-US" sz="2600"/>
          </a:p>
        </p:txBody>
      </p:sp>
      <p:pic>
        <p:nvPicPr>
          <p:cNvPr id="79" name="图片 13" descr="IMG_256"/>
          <p:cNvPicPr>
            <a:picLocks noChangeAspect="1"/>
          </p:cNvPicPr>
          <p:nvPr>
            <p:custDataLst>
              <p:tags r:id="rId1"/>
            </p:custDataLst>
          </p:nvPr>
        </p:nvPicPr>
        <p:blipFill>
          <a:blip r:embed="rId2"/>
          <a:stretch>
            <a:fillRect/>
          </a:stretch>
        </p:blipFill>
        <p:spPr>
          <a:xfrm>
            <a:off x="415290" y="1709420"/>
            <a:ext cx="4571365" cy="3200400"/>
          </a:xfrm>
          <a:prstGeom prst="rect">
            <a:avLst/>
          </a:prstGeom>
          <a:noFill/>
          <a:ln w="9525">
            <a:noFill/>
          </a:ln>
        </p:spPr>
      </p:pic>
      <p:sp>
        <p:nvSpPr>
          <p:cNvPr id="11" name="流程图: 数据 10"/>
          <p:cNvSpPr/>
          <p:nvPr>
            <p:custDataLst>
              <p:tags r:id="rId3"/>
            </p:custDataLst>
          </p:nvPr>
        </p:nvSpPr>
        <p:spPr>
          <a:xfrm>
            <a:off x="260350" y="259080"/>
            <a:ext cx="7372350" cy="666750"/>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sym typeface="+mn-ea"/>
              </a:rPr>
              <a:t>（一） 依托优质资源，提升社会服务能力</a:t>
            </a:r>
            <a:endParaRPr lang="zh-CN" altLang="en-US" b="1">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02920" y="1186815"/>
            <a:ext cx="10819130" cy="3538220"/>
          </a:xfrm>
          <a:prstGeom prst="rect">
            <a:avLst/>
          </a:prstGeom>
          <a:noFill/>
        </p:spPr>
        <p:txBody>
          <a:bodyPr wrap="square" rtlCol="0">
            <a:spAutoFit/>
          </a:bodyPr>
          <a:p>
            <a:r>
              <a:rPr lang="zh-CN" altLang="en-US" sz="2800"/>
              <a:t>在新冠疫情期间，环境评价与咨询服务专业教学资源库建设项目组积极响应教育部“停课不停教，停课不停学”工作部署，免费面向全国高中职院校，开放在线学习平台和课程资源，并提供学习数据存储与分析、专业师资答疑助学等服务，全力保障院校教学与学生学习需求。2019年用户数3881人，2020年达到20422人，2021年达到31045人，2022年达到37883人，截至2023年6月达到40862人。通过资源库的建设和使用，提升了教师的教学设计实施 能力和信息化能力，项目团队在省级竞赛中获奖7项。</a:t>
            </a:r>
            <a:endParaRPr lang="zh-CN" altLang="en-US" sz="2800"/>
          </a:p>
        </p:txBody>
      </p:sp>
      <p:sp>
        <p:nvSpPr>
          <p:cNvPr id="11" name="流程图: 数据 10"/>
          <p:cNvSpPr/>
          <p:nvPr>
            <p:custDataLst>
              <p:tags r:id="rId1"/>
            </p:custDataLst>
          </p:nvPr>
        </p:nvSpPr>
        <p:spPr>
          <a:xfrm>
            <a:off x="260350" y="259080"/>
            <a:ext cx="8320405" cy="666750"/>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sym typeface="+mn-ea"/>
              </a:rPr>
              <a:t>（二） 提档升级智慧教育平台，助力复工复学</a:t>
            </a:r>
            <a:endParaRPr lang="zh-CN" altLang="en-US" b="1">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0" name="图片 80" descr="7、课程思政说课一等奖"/>
          <p:cNvPicPr>
            <a:picLocks noChangeAspect="1"/>
          </p:cNvPicPr>
          <p:nvPr>
            <p:custDataLst>
              <p:tags r:id="rId1"/>
            </p:custDataLst>
          </p:nvPr>
        </p:nvPicPr>
        <p:blipFill>
          <a:blip r:embed="rId2"/>
          <a:stretch>
            <a:fillRect/>
          </a:stretch>
        </p:blipFill>
        <p:spPr>
          <a:xfrm>
            <a:off x="4481830" y="282575"/>
            <a:ext cx="3227467" cy="2487600"/>
          </a:xfrm>
          <a:prstGeom prst="rect">
            <a:avLst/>
          </a:prstGeom>
        </p:spPr>
      </p:pic>
      <p:pic>
        <p:nvPicPr>
          <p:cNvPr id="81" name="图片 81" descr="2.（郭荣中）教师职业能力比赛获奖证书"/>
          <p:cNvPicPr>
            <a:picLocks noChangeAspect="1"/>
          </p:cNvPicPr>
          <p:nvPr>
            <p:custDataLst>
              <p:tags r:id="rId3"/>
            </p:custDataLst>
          </p:nvPr>
        </p:nvPicPr>
        <p:blipFill>
          <a:blip r:embed="rId4"/>
          <a:stretch>
            <a:fillRect/>
          </a:stretch>
        </p:blipFill>
        <p:spPr>
          <a:xfrm>
            <a:off x="261620" y="282575"/>
            <a:ext cx="3521710" cy="2489200"/>
          </a:xfrm>
          <a:prstGeom prst="rect">
            <a:avLst/>
          </a:prstGeom>
        </p:spPr>
      </p:pic>
      <p:pic>
        <p:nvPicPr>
          <p:cNvPr id="82" name="图片 82" descr="2020年8.10号湖南省教学能力比赛二等奖"/>
          <p:cNvPicPr>
            <a:picLocks noChangeAspect="1"/>
          </p:cNvPicPr>
          <p:nvPr>
            <p:custDataLst>
              <p:tags r:id="rId5"/>
            </p:custDataLst>
          </p:nvPr>
        </p:nvPicPr>
        <p:blipFill>
          <a:blip r:embed="rId6"/>
          <a:srcRect t="6064" r="5426"/>
          <a:stretch>
            <a:fillRect/>
          </a:stretch>
        </p:blipFill>
        <p:spPr>
          <a:xfrm>
            <a:off x="8684895" y="354965"/>
            <a:ext cx="3444707" cy="2487600"/>
          </a:xfrm>
          <a:prstGeom prst="rect">
            <a:avLst/>
          </a:prstGeom>
        </p:spPr>
      </p:pic>
      <p:pic>
        <p:nvPicPr>
          <p:cNvPr id="83" name="图片 83" descr="2021教学能力大赛省级三等奖"/>
          <p:cNvPicPr>
            <a:picLocks noChangeAspect="1"/>
          </p:cNvPicPr>
          <p:nvPr>
            <p:custDataLst>
              <p:tags r:id="rId7"/>
            </p:custDataLst>
          </p:nvPr>
        </p:nvPicPr>
        <p:blipFill>
          <a:blip r:embed="rId8"/>
          <a:srcRect r="7536" b="4906"/>
          <a:stretch>
            <a:fillRect/>
          </a:stretch>
        </p:blipFill>
        <p:spPr>
          <a:xfrm rot="5400000">
            <a:off x="1534016" y="1668941"/>
            <a:ext cx="2487600" cy="3519153"/>
          </a:xfrm>
          <a:prstGeom prst="rect">
            <a:avLst/>
          </a:prstGeom>
        </p:spPr>
      </p:pic>
      <p:pic>
        <p:nvPicPr>
          <p:cNvPr id="84" name="图片 84" descr="2020年教学能力比赛证书"/>
          <p:cNvPicPr>
            <a:picLocks noChangeAspect="1"/>
          </p:cNvPicPr>
          <p:nvPr>
            <p:custDataLst>
              <p:tags r:id="rId9"/>
            </p:custDataLst>
          </p:nvPr>
        </p:nvPicPr>
        <p:blipFill>
          <a:blip r:embed="rId10"/>
          <a:stretch>
            <a:fillRect/>
          </a:stretch>
        </p:blipFill>
        <p:spPr>
          <a:xfrm>
            <a:off x="2332990" y="3941445"/>
            <a:ext cx="3441473" cy="2487600"/>
          </a:xfrm>
          <a:prstGeom prst="rect">
            <a:avLst/>
          </a:prstGeom>
        </p:spPr>
      </p:pic>
      <p:pic>
        <p:nvPicPr>
          <p:cNvPr id="85" name="图片 14"/>
          <p:cNvPicPr>
            <a:picLocks noChangeAspect="1"/>
          </p:cNvPicPr>
          <p:nvPr>
            <p:custDataLst>
              <p:tags r:id="rId11"/>
            </p:custDataLst>
          </p:nvPr>
        </p:nvPicPr>
        <p:blipFill>
          <a:blip r:embed="rId12"/>
          <a:stretch>
            <a:fillRect/>
          </a:stretch>
        </p:blipFill>
        <p:spPr>
          <a:xfrm>
            <a:off x="7200900" y="2393950"/>
            <a:ext cx="3499830" cy="2487600"/>
          </a:xfrm>
          <a:prstGeom prst="rect">
            <a:avLst/>
          </a:prstGeom>
          <a:noFill/>
          <a:ln>
            <a:noFill/>
          </a:ln>
        </p:spPr>
      </p:pic>
      <p:pic>
        <p:nvPicPr>
          <p:cNvPr id="86" name="图片 86" descr="2022年教学能力比赛证书"/>
          <p:cNvPicPr>
            <a:picLocks noChangeAspect="1"/>
          </p:cNvPicPr>
          <p:nvPr>
            <p:custDataLst>
              <p:tags r:id="rId13"/>
            </p:custDataLst>
          </p:nvPr>
        </p:nvPicPr>
        <p:blipFill>
          <a:blip r:embed="rId14"/>
          <a:stretch>
            <a:fillRect/>
          </a:stretch>
        </p:blipFill>
        <p:spPr>
          <a:xfrm>
            <a:off x="5943600" y="4045585"/>
            <a:ext cx="3776713" cy="2487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02920" y="1229360"/>
            <a:ext cx="10819130" cy="3969385"/>
          </a:xfrm>
          <a:prstGeom prst="rect">
            <a:avLst/>
          </a:prstGeom>
          <a:noFill/>
        </p:spPr>
        <p:txBody>
          <a:bodyPr wrap="square" rtlCol="0">
            <a:spAutoFit/>
          </a:bodyPr>
          <a:p>
            <a:r>
              <a:rPr lang="zh-CN" altLang="en-US" sz="2800"/>
              <a:t>借助资源库平台，各主（参）建院校积极探索、扎实推进环境评价与咨询服务专业创新创业教育改革，借助“互联网+”平台优势，推进环境评价与咨询服务专业教育与创新创业教育深入融合，丰富创新创业教育的个性化供给，努力提升学生的创新创业意识，增强毕业生就业创业竞争力，大力培养敢闯会创的高素质专业人才，涌现出了一批的丰富多样的创业典型与创新创业成果，专业师生在省级以上“互联网+”创新创业竞赛（职教赛道）上获奖4项，其中“天下无臭——基于高效复合菌剂的恶臭治理技术”获得中国国际“互联网+”大学生创新创业大赛银奖。</a:t>
            </a:r>
            <a:endParaRPr lang="zh-CN" altLang="en-US" sz="2800"/>
          </a:p>
        </p:txBody>
      </p:sp>
      <p:sp>
        <p:nvSpPr>
          <p:cNvPr id="11" name="流程图: 数据 10"/>
          <p:cNvSpPr/>
          <p:nvPr>
            <p:custDataLst>
              <p:tags r:id="rId1"/>
            </p:custDataLst>
          </p:nvPr>
        </p:nvSpPr>
        <p:spPr>
          <a:xfrm>
            <a:off x="260350" y="259080"/>
            <a:ext cx="9373870" cy="666750"/>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sym typeface="+mn-ea"/>
              </a:rPr>
              <a:t>（三） 推进双创教育，服务产业发展企业转型升级</a:t>
            </a:r>
            <a:endParaRPr lang="zh-CN" altLang="en-US" b="1">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1"/>
          <p:cNvSpPr txBox="1"/>
          <p:nvPr>
            <p:custDataLst>
              <p:tags r:id="rId1"/>
            </p:custDataLst>
          </p:nvPr>
        </p:nvSpPr>
        <p:spPr>
          <a:xfrm>
            <a:off x="4184040" y="798402"/>
            <a:ext cx="2160290" cy="1107996"/>
          </a:xfrm>
          <a:prstGeom prst="rect">
            <a:avLst/>
          </a:prstGeom>
          <a:noFill/>
        </p:spPr>
        <p:txBody>
          <a:bodyPr vert="horz" wrap="square" lIns="0" tIns="0" rIns="0" bIns="0" rtlCol="0" anchor="t" anchorCtr="0">
            <a:spAutoFit/>
          </a:bodyPr>
          <a:lstStyle/>
          <a:p>
            <a:pPr algn="ctr"/>
            <a:r>
              <a:rPr lang="zh-CN" altLang="en-US" sz="7200" dirty="0">
                <a:solidFill>
                  <a:schemeClr val="tx2"/>
                </a:solidFill>
                <a:latin typeface="微软雅黑 Light" panose="020B0502040204020203" pitchFamily="34" charset="-122"/>
                <a:ea typeface="微软雅黑 Light" panose="020B0502040204020203" pitchFamily="34" charset="-122"/>
                <a:cs typeface="微软雅黑 Light" panose="020B0502040204020203" pitchFamily="34" charset="-122"/>
                <a:sym typeface="Arial" panose="020B0604020202020204" pitchFamily="34" charset="0"/>
              </a:rPr>
              <a:t>目录</a:t>
            </a:r>
            <a:endParaRPr lang="zh-CN" altLang="en-US" sz="7200" dirty="0">
              <a:solidFill>
                <a:schemeClr val="tx2"/>
              </a:solidFill>
              <a:latin typeface="微软雅黑 Light" panose="020B0502040204020203" pitchFamily="34" charset="-122"/>
              <a:ea typeface="微软雅黑 Light" panose="020B0502040204020203" pitchFamily="34" charset="-122"/>
              <a:cs typeface="微软雅黑 Light" panose="020B0502040204020203" pitchFamily="34" charset="-122"/>
              <a:sym typeface="Arial" panose="020B0604020202020204" pitchFamily="34" charset="0"/>
            </a:endParaRPr>
          </a:p>
        </p:txBody>
      </p:sp>
      <p:sp>
        <p:nvSpPr>
          <p:cNvPr id="5" name="MH_Others_2"/>
          <p:cNvSpPr txBox="1"/>
          <p:nvPr>
            <p:custDataLst>
              <p:tags r:id="rId2"/>
            </p:custDataLst>
          </p:nvPr>
        </p:nvSpPr>
        <p:spPr>
          <a:xfrm>
            <a:off x="5636500" y="1497966"/>
            <a:ext cx="3225111" cy="276999"/>
          </a:xfrm>
          <a:prstGeom prst="rect">
            <a:avLst/>
          </a:prstGeom>
          <a:noFill/>
        </p:spPr>
        <p:txBody>
          <a:bodyPr wrap="square" lIns="0" tIns="0" rIns="0" bIns="0" anchor="t" anchorCtr="0">
            <a:spAutoFit/>
          </a:bodyPr>
          <a:lstStyle/>
          <a:p>
            <a:pPr algn="ctr">
              <a:defRPr/>
            </a:pPr>
            <a:r>
              <a:rPr lang="en-US" altLang="zh-CN" spc="600" dirty="0">
                <a:solidFill>
                  <a:schemeClr val="tx2"/>
                </a:solidFill>
                <a:latin typeface="微软雅黑 Light" panose="020B0502040204020203" pitchFamily="34" charset="-122"/>
                <a:ea typeface="微软雅黑 Light" panose="020B0502040204020203" pitchFamily="34" charset="-122"/>
                <a:cs typeface="微软雅黑 Light" panose="020B0502040204020203" pitchFamily="34" charset="-122"/>
                <a:sym typeface="Arial" panose="020B0604020202020204" pitchFamily="34" charset="0"/>
              </a:rPr>
              <a:t>CONTENTS</a:t>
            </a:r>
            <a:endParaRPr lang="zh-CN" altLang="en-US" spc="600" dirty="0">
              <a:solidFill>
                <a:schemeClr val="tx2"/>
              </a:solidFill>
              <a:latin typeface="微软雅黑 Light" panose="020B0502040204020203" pitchFamily="34" charset="-122"/>
              <a:ea typeface="微软雅黑 Light" panose="020B0502040204020203" pitchFamily="34" charset="-122"/>
              <a:cs typeface="微软雅黑 Light" panose="020B0502040204020203" pitchFamily="34" charset="-122"/>
              <a:sym typeface="Arial" panose="020B0604020202020204" pitchFamily="34" charset="0"/>
            </a:endParaRPr>
          </a:p>
        </p:txBody>
      </p:sp>
      <p:sp>
        <p:nvSpPr>
          <p:cNvPr id="6" name="平行四边形 5"/>
          <p:cNvSpPr/>
          <p:nvPr/>
        </p:nvSpPr>
        <p:spPr>
          <a:xfrm>
            <a:off x="1185142" y="2885327"/>
            <a:ext cx="1351174" cy="619355"/>
          </a:xfrm>
          <a:prstGeom prst="parallelogram">
            <a:avLst>
              <a:gd name="adj" fmla="val 48207"/>
            </a:avLst>
          </a:prstGeom>
          <a:solidFill>
            <a:schemeClr val="accent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2800" spc="3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rPr>
              <a:t>01</a:t>
            </a:r>
            <a:endParaRPr lang="zh-CN" altLang="en-US" sz="2800" spc="3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endParaRPr>
          </a:p>
        </p:txBody>
      </p:sp>
      <p:sp>
        <p:nvSpPr>
          <p:cNvPr id="7" name="平行四边形 6"/>
          <p:cNvSpPr/>
          <p:nvPr/>
        </p:nvSpPr>
        <p:spPr>
          <a:xfrm>
            <a:off x="2470581" y="2868697"/>
            <a:ext cx="3217525" cy="619355"/>
          </a:xfrm>
          <a:prstGeom prst="parallelogram">
            <a:avLst>
              <a:gd name="adj" fmla="val 48207"/>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defRPr/>
            </a:pPr>
            <a:r>
              <a:rPr lang="zh-CN" altLang="en-US" sz="3200" dirty="0">
                <a:solidFill>
                  <a:schemeClr val="tx2"/>
                </a:solidFill>
                <a:latin typeface="微软雅黑 Light" panose="020B0502040204020203" pitchFamily="34" charset="-122"/>
                <a:ea typeface="微软雅黑 Light" panose="020B0502040204020203" pitchFamily="34" charset="-122"/>
                <a:cs typeface="微软雅黑 Light" panose="020B0502040204020203" pitchFamily="34" charset="-122"/>
              </a:rPr>
              <a:t>建设概况</a:t>
            </a:r>
            <a:endParaRPr lang="zh-CN" altLang="en-US" sz="3200" dirty="0">
              <a:solidFill>
                <a:schemeClr val="tx2"/>
              </a:solidFill>
              <a:latin typeface="微软雅黑 Light" panose="020B0502040204020203" pitchFamily="34" charset="-122"/>
              <a:ea typeface="微软雅黑 Light" panose="020B0502040204020203" pitchFamily="34" charset="-122"/>
              <a:cs typeface="微软雅黑 Light" panose="020B0502040204020203" pitchFamily="34" charset="-122"/>
            </a:endParaRPr>
          </a:p>
        </p:txBody>
      </p:sp>
      <p:sp>
        <p:nvSpPr>
          <p:cNvPr id="8" name="平行四边形 7"/>
          <p:cNvSpPr/>
          <p:nvPr/>
        </p:nvSpPr>
        <p:spPr>
          <a:xfrm>
            <a:off x="1119407" y="4785812"/>
            <a:ext cx="1351174" cy="619355"/>
          </a:xfrm>
          <a:prstGeom prst="parallelogram">
            <a:avLst>
              <a:gd name="adj" fmla="val 48207"/>
            </a:avLst>
          </a:prstGeom>
          <a:solidFill>
            <a:schemeClr val="accent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28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rPr>
              <a:t>02</a:t>
            </a:r>
            <a:endParaRPr lang="zh-CN" altLang="en-US" sz="28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endParaRPr>
          </a:p>
        </p:txBody>
      </p:sp>
      <p:sp>
        <p:nvSpPr>
          <p:cNvPr id="9" name="平行四边形 8"/>
          <p:cNvSpPr/>
          <p:nvPr/>
        </p:nvSpPr>
        <p:spPr>
          <a:xfrm>
            <a:off x="2404846" y="4769182"/>
            <a:ext cx="3217525" cy="619355"/>
          </a:xfrm>
          <a:prstGeom prst="parallelogram">
            <a:avLst>
              <a:gd name="adj" fmla="val 48207"/>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defRPr/>
            </a:pPr>
            <a:r>
              <a:rPr lang="zh-CN" altLang="en-US" sz="3200" dirty="0">
                <a:solidFill>
                  <a:schemeClr val="tx2"/>
                </a:solidFill>
                <a:latin typeface="微软雅黑 Light" panose="020B0502040204020203" pitchFamily="34" charset="-122"/>
                <a:ea typeface="微软雅黑 Light" panose="020B0502040204020203" pitchFamily="34" charset="-122"/>
                <a:cs typeface="微软雅黑 Light" panose="020B0502040204020203" pitchFamily="34" charset="-122"/>
              </a:rPr>
              <a:t>主要成效</a:t>
            </a:r>
            <a:endParaRPr lang="zh-CN" altLang="en-US" sz="3200" dirty="0">
              <a:solidFill>
                <a:schemeClr val="tx2"/>
              </a:solidFill>
              <a:latin typeface="微软雅黑 Light" panose="020B0502040204020203" pitchFamily="34" charset="-122"/>
              <a:ea typeface="微软雅黑 Light" panose="020B0502040204020203" pitchFamily="34" charset="-122"/>
              <a:cs typeface="微软雅黑 Light" panose="020B0502040204020203" pitchFamily="34" charset="-122"/>
            </a:endParaRPr>
          </a:p>
        </p:txBody>
      </p:sp>
      <p:sp>
        <p:nvSpPr>
          <p:cNvPr id="10" name="平行四边形 9"/>
          <p:cNvSpPr/>
          <p:nvPr/>
        </p:nvSpPr>
        <p:spPr>
          <a:xfrm>
            <a:off x="6584418" y="2901957"/>
            <a:ext cx="1351174" cy="619355"/>
          </a:xfrm>
          <a:prstGeom prst="parallelogram">
            <a:avLst>
              <a:gd name="adj" fmla="val 48207"/>
            </a:avLst>
          </a:prstGeom>
          <a:solidFill>
            <a:schemeClr val="accent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28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rPr>
              <a:t>03</a:t>
            </a:r>
            <a:endParaRPr lang="zh-CN" altLang="en-US" sz="28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endParaRPr>
          </a:p>
        </p:txBody>
      </p:sp>
      <p:sp>
        <p:nvSpPr>
          <p:cNvPr id="11" name="平行四边形 10"/>
          <p:cNvSpPr/>
          <p:nvPr/>
        </p:nvSpPr>
        <p:spPr>
          <a:xfrm>
            <a:off x="7869857" y="2885327"/>
            <a:ext cx="3217525" cy="619355"/>
          </a:xfrm>
          <a:prstGeom prst="parallelogram">
            <a:avLst>
              <a:gd name="adj" fmla="val 48207"/>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defRPr/>
            </a:pPr>
            <a:r>
              <a:rPr lang="zh-CN" altLang="en-US" sz="3200" dirty="0">
                <a:solidFill>
                  <a:schemeClr val="tx2"/>
                </a:solidFill>
                <a:latin typeface="微软雅黑 Light" panose="020B0502040204020203" pitchFamily="34" charset="-122"/>
                <a:ea typeface="微软雅黑 Light" panose="020B0502040204020203" pitchFamily="34" charset="-122"/>
                <a:cs typeface="微软雅黑 Light" panose="020B0502040204020203" pitchFamily="34" charset="-122"/>
              </a:rPr>
              <a:t>特色与创新</a:t>
            </a:r>
            <a:endParaRPr lang="zh-CN" altLang="en-US" sz="3200" dirty="0">
              <a:solidFill>
                <a:schemeClr val="tx2"/>
              </a:solidFill>
              <a:latin typeface="微软雅黑 Light" panose="020B0502040204020203" pitchFamily="34" charset="-122"/>
              <a:ea typeface="微软雅黑 Light" panose="020B0502040204020203" pitchFamily="34" charset="-122"/>
              <a:cs typeface="微软雅黑 Light" panose="020B0502040204020203" pitchFamily="34" charset="-122"/>
            </a:endParaRPr>
          </a:p>
        </p:txBody>
      </p:sp>
      <p:sp>
        <p:nvSpPr>
          <p:cNvPr id="12" name="平行四边形 11"/>
          <p:cNvSpPr/>
          <p:nvPr/>
        </p:nvSpPr>
        <p:spPr>
          <a:xfrm>
            <a:off x="6518683" y="4802442"/>
            <a:ext cx="1351174" cy="619355"/>
          </a:xfrm>
          <a:prstGeom prst="parallelogram">
            <a:avLst>
              <a:gd name="adj" fmla="val 48207"/>
            </a:avLst>
          </a:prstGeom>
          <a:solidFill>
            <a:schemeClr val="accent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28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rPr>
              <a:t>04</a:t>
            </a:r>
            <a:endParaRPr lang="zh-CN" altLang="en-US" sz="2800" dirty="0">
              <a:solidFill>
                <a:schemeClr val="bg1"/>
              </a:solidFill>
              <a:latin typeface="微软雅黑 Light" panose="020B0502040204020203" pitchFamily="34" charset="-122"/>
              <a:ea typeface="微软雅黑 Light" panose="020B0502040204020203" pitchFamily="34" charset="-122"/>
              <a:cs typeface="微软雅黑 Light" panose="020B0502040204020203" pitchFamily="34" charset="-122"/>
            </a:endParaRPr>
          </a:p>
        </p:txBody>
      </p:sp>
      <p:sp>
        <p:nvSpPr>
          <p:cNvPr id="13" name="平行四边形 12"/>
          <p:cNvSpPr/>
          <p:nvPr/>
        </p:nvSpPr>
        <p:spPr>
          <a:xfrm>
            <a:off x="7804122" y="4785812"/>
            <a:ext cx="3217525" cy="619355"/>
          </a:xfrm>
          <a:prstGeom prst="parallelogram">
            <a:avLst>
              <a:gd name="adj" fmla="val 48207"/>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defRPr/>
            </a:pPr>
            <a:r>
              <a:rPr lang="zh-CN" altLang="en-US" sz="2000" dirty="0">
                <a:solidFill>
                  <a:schemeClr val="tx2"/>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rPr>
              <a:t>存在的问题及改进措施</a:t>
            </a:r>
            <a:endParaRPr lang="zh-CN" altLang="en-US" sz="2000" dirty="0">
              <a:solidFill>
                <a:schemeClr val="tx2"/>
              </a:solidFill>
              <a:latin typeface="微软雅黑 Light" panose="020B0502040204020203" pitchFamily="34" charset="-122"/>
              <a:ea typeface="微软雅黑 Light" panose="020B0502040204020203" pitchFamily="34" charset="-122"/>
              <a:cs typeface="微软雅黑 Light" panose="020B0502040204020203"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375" autoRev="1" fill="hold">
                                          <p:stCondLst>
                                            <p:cond delay="0"/>
                                          </p:stCondLst>
                                        </p:cTn>
                                        <p:tgtEl>
                                          <p:spTgt spid="4"/>
                                        </p:tgtEl>
                                        <p:attrNameLst>
                                          <p:attrName>ppt_w</p:attrName>
                                        </p:attrNameLst>
                                      </p:cBhvr>
                                    </p:anim>
                                    <p:anim by="(#ppt_w*0.50)" calcmode="lin" valueType="num">
                                      <p:cBhvr>
                                        <p:cTn id="8" dur="375" decel="50000" autoRev="1" fill="hold">
                                          <p:stCondLst>
                                            <p:cond delay="0"/>
                                          </p:stCondLst>
                                        </p:cTn>
                                        <p:tgtEl>
                                          <p:spTgt spid="4"/>
                                        </p:tgtEl>
                                        <p:attrNameLst>
                                          <p:attrName>ppt_x</p:attrName>
                                        </p:attrNameLst>
                                      </p:cBhvr>
                                    </p:anim>
                                    <p:anim from="(-#ppt_h/2)" to="(#ppt_y)" calcmode="lin" valueType="num">
                                      <p:cBhvr>
                                        <p:cTn id="9" dur="750" fill="hold">
                                          <p:stCondLst>
                                            <p:cond delay="0"/>
                                          </p:stCondLst>
                                        </p:cTn>
                                        <p:tgtEl>
                                          <p:spTgt spid="4"/>
                                        </p:tgtEl>
                                        <p:attrNameLst>
                                          <p:attrName>ppt_y</p:attrName>
                                        </p:attrNameLst>
                                      </p:cBhvr>
                                    </p:anim>
                                    <p:animRot by="21600000">
                                      <p:cBhvr>
                                        <p:cTn id="10" dur="750" fill="hold">
                                          <p:stCondLst>
                                            <p:cond delay="0"/>
                                          </p:stCondLst>
                                        </p:cTn>
                                        <p:tgtEl>
                                          <p:spTgt spid="4"/>
                                        </p:tgtEl>
                                        <p:attrNameLst>
                                          <p:attrName>r</p:attrName>
                                        </p:attrNameLst>
                                      </p:cBhvr>
                                    </p:animRot>
                                  </p:childTnLst>
                                </p:cTn>
                              </p:par>
                              <p:par>
                                <p:cTn id="11" presetID="53" presetClass="entr" presetSubtype="16" fill="hold" grpId="0" nodeType="withEffect">
                                  <p:stCondLst>
                                    <p:cond delay="250"/>
                                  </p:stCondLst>
                                  <p:iterate type="lt">
                                    <p:tmPct val="10000"/>
                                  </p:iterate>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100"/>
                            </p:stCondLst>
                            <p:childTnLst>
                              <p:par>
                                <p:cTn id="17" presetID="2" presetClass="entr" presetSubtype="8" decel="10000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1+#ppt_w/2"/>
                                          </p:val>
                                        </p:tav>
                                        <p:tav tm="100000">
                                          <p:val>
                                            <p:strVal val="#ppt_x"/>
                                          </p:val>
                                        </p:tav>
                                      </p:tavLst>
                                    </p:anim>
                                    <p:anim calcmode="lin" valueType="num">
                                      <p:cBhvr additive="base">
                                        <p:cTn id="24" dur="1000" fill="hold"/>
                                        <p:tgtEl>
                                          <p:spTgt spid="7"/>
                                        </p:tgtEl>
                                        <p:attrNameLst>
                                          <p:attrName>ppt_y</p:attrName>
                                        </p:attrNameLst>
                                      </p:cBhvr>
                                      <p:tavLst>
                                        <p:tav tm="0">
                                          <p:val>
                                            <p:strVal val="#ppt_y"/>
                                          </p:val>
                                        </p:tav>
                                        <p:tav tm="100000">
                                          <p:val>
                                            <p:strVal val="#ppt_y"/>
                                          </p:val>
                                        </p:tav>
                                      </p:tavLst>
                                    </p:anim>
                                  </p:childTnLst>
                                </p:cTn>
                              </p:par>
                            </p:childTnLst>
                          </p:cTn>
                        </p:par>
                        <p:par>
                          <p:cTn id="25" fill="hold">
                            <p:stCondLst>
                              <p:cond delay="2100"/>
                            </p:stCondLst>
                            <p:childTnLst>
                              <p:par>
                                <p:cTn id="26" presetID="2" presetClass="entr" presetSubtype="8" decel="10000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1000" fill="hold"/>
                                        <p:tgtEl>
                                          <p:spTgt spid="8"/>
                                        </p:tgtEl>
                                        <p:attrNameLst>
                                          <p:attrName>ppt_x</p:attrName>
                                        </p:attrNameLst>
                                      </p:cBhvr>
                                      <p:tavLst>
                                        <p:tav tm="0">
                                          <p:val>
                                            <p:strVal val="0-#ppt_w/2"/>
                                          </p:val>
                                        </p:tav>
                                        <p:tav tm="100000">
                                          <p:val>
                                            <p:strVal val="#ppt_x"/>
                                          </p:val>
                                        </p:tav>
                                      </p:tavLst>
                                    </p:anim>
                                    <p:anim calcmode="lin" valueType="num">
                                      <p:cBhvr additive="base">
                                        <p:cTn id="29" dur="1000" fill="hold"/>
                                        <p:tgtEl>
                                          <p:spTgt spid="8"/>
                                        </p:tgtEl>
                                        <p:attrNameLst>
                                          <p:attrName>ppt_y</p:attrName>
                                        </p:attrNameLst>
                                      </p:cBhvr>
                                      <p:tavLst>
                                        <p:tav tm="0">
                                          <p:val>
                                            <p:strVal val="#ppt_y"/>
                                          </p:val>
                                        </p:tav>
                                        <p:tav tm="100000">
                                          <p:val>
                                            <p:strVal val="#ppt_y"/>
                                          </p:val>
                                        </p:tav>
                                      </p:tavLst>
                                    </p:anim>
                                  </p:childTnLst>
                                </p:cTn>
                              </p:par>
                              <p:par>
                                <p:cTn id="30" presetID="2" presetClass="entr" presetSubtype="2" decel="10000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1000" fill="hold"/>
                                        <p:tgtEl>
                                          <p:spTgt spid="9"/>
                                        </p:tgtEl>
                                        <p:attrNameLst>
                                          <p:attrName>ppt_x</p:attrName>
                                        </p:attrNameLst>
                                      </p:cBhvr>
                                      <p:tavLst>
                                        <p:tav tm="0">
                                          <p:val>
                                            <p:strVal val="1+#ppt_w/2"/>
                                          </p:val>
                                        </p:tav>
                                        <p:tav tm="100000">
                                          <p:val>
                                            <p:strVal val="#ppt_x"/>
                                          </p:val>
                                        </p:tav>
                                      </p:tavLst>
                                    </p:anim>
                                    <p:anim calcmode="lin" valueType="num">
                                      <p:cBhvr additive="base">
                                        <p:cTn id="33" dur="1000" fill="hold"/>
                                        <p:tgtEl>
                                          <p:spTgt spid="9"/>
                                        </p:tgtEl>
                                        <p:attrNameLst>
                                          <p:attrName>ppt_y</p:attrName>
                                        </p:attrNameLst>
                                      </p:cBhvr>
                                      <p:tavLst>
                                        <p:tav tm="0">
                                          <p:val>
                                            <p:strVal val="#ppt_y"/>
                                          </p:val>
                                        </p:tav>
                                        <p:tav tm="100000">
                                          <p:val>
                                            <p:strVal val="#ppt_y"/>
                                          </p:val>
                                        </p:tav>
                                      </p:tavLst>
                                    </p:anim>
                                  </p:childTnLst>
                                </p:cTn>
                              </p:par>
                            </p:childTnLst>
                          </p:cTn>
                        </p:par>
                        <p:par>
                          <p:cTn id="34" fill="hold">
                            <p:stCondLst>
                              <p:cond delay="3100"/>
                            </p:stCondLst>
                            <p:childTnLst>
                              <p:par>
                                <p:cTn id="35" presetID="2" presetClass="entr" presetSubtype="8" decel="10000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1000" fill="hold"/>
                                        <p:tgtEl>
                                          <p:spTgt spid="10"/>
                                        </p:tgtEl>
                                        <p:attrNameLst>
                                          <p:attrName>ppt_x</p:attrName>
                                        </p:attrNameLst>
                                      </p:cBhvr>
                                      <p:tavLst>
                                        <p:tav tm="0">
                                          <p:val>
                                            <p:strVal val="0-#ppt_w/2"/>
                                          </p:val>
                                        </p:tav>
                                        <p:tav tm="100000">
                                          <p:val>
                                            <p:strVal val="#ppt_x"/>
                                          </p:val>
                                        </p:tav>
                                      </p:tavLst>
                                    </p:anim>
                                    <p:anim calcmode="lin" valueType="num">
                                      <p:cBhvr additive="base">
                                        <p:cTn id="38" dur="1000" fill="hold"/>
                                        <p:tgtEl>
                                          <p:spTgt spid="10"/>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1000" fill="hold"/>
                                        <p:tgtEl>
                                          <p:spTgt spid="11"/>
                                        </p:tgtEl>
                                        <p:attrNameLst>
                                          <p:attrName>ppt_x</p:attrName>
                                        </p:attrNameLst>
                                      </p:cBhvr>
                                      <p:tavLst>
                                        <p:tav tm="0">
                                          <p:val>
                                            <p:strVal val="1+#ppt_w/2"/>
                                          </p:val>
                                        </p:tav>
                                        <p:tav tm="100000">
                                          <p:val>
                                            <p:strVal val="#ppt_x"/>
                                          </p:val>
                                        </p:tav>
                                      </p:tavLst>
                                    </p:anim>
                                    <p:anim calcmode="lin" valueType="num">
                                      <p:cBhvr additive="base">
                                        <p:cTn id="42" dur="1000" fill="hold"/>
                                        <p:tgtEl>
                                          <p:spTgt spid="11"/>
                                        </p:tgtEl>
                                        <p:attrNameLst>
                                          <p:attrName>ppt_y</p:attrName>
                                        </p:attrNameLst>
                                      </p:cBhvr>
                                      <p:tavLst>
                                        <p:tav tm="0">
                                          <p:val>
                                            <p:strVal val="#ppt_y"/>
                                          </p:val>
                                        </p:tav>
                                        <p:tav tm="100000">
                                          <p:val>
                                            <p:strVal val="#ppt_y"/>
                                          </p:val>
                                        </p:tav>
                                      </p:tavLst>
                                    </p:anim>
                                  </p:childTnLst>
                                </p:cTn>
                              </p:par>
                            </p:childTnLst>
                          </p:cTn>
                        </p:par>
                        <p:par>
                          <p:cTn id="43" fill="hold">
                            <p:stCondLst>
                              <p:cond delay="4100"/>
                            </p:stCondLst>
                            <p:childTnLst>
                              <p:par>
                                <p:cTn id="44" presetID="2" presetClass="entr" presetSubtype="8" decel="100000"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1000" fill="hold"/>
                                        <p:tgtEl>
                                          <p:spTgt spid="12"/>
                                        </p:tgtEl>
                                        <p:attrNameLst>
                                          <p:attrName>ppt_x</p:attrName>
                                        </p:attrNameLst>
                                      </p:cBhvr>
                                      <p:tavLst>
                                        <p:tav tm="0">
                                          <p:val>
                                            <p:strVal val="0-#ppt_w/2"/>
                                          </p:val>
                                        </p:tav>
                                        <p:tav tm="100000">
                                          <p:val>
                                            <p:strVal val="#ppt_x"/>
                                          </p:val>
                                        </p:tav>
                                      </p:tavLst>
                                    </p:anim>
                                    <p:anim calcmode="lin" valueType="num">
                                      <p:cBhvr additive="base">
                                        <p:cTn id="47" dur="1000" fill="hold"/>
                                        <p:tgtEl>
                                          <p:spTgt spid="12"/>
                                        </p:tgtEl>
                                        <p:attrNameLst>
                                          <p:attrName>ppt_y</p:attrName>
                                        </p:attrNameLst>
                                      </p:cBhvr>
                                      <p:tavLst>
                                        <p:tav tm="0">
                                          <p:val>
                                            <p:strVal val="#ppt_y"/>
                                          </p:val>
                                        </p:tav>
                                        <p:tav tm="100000">
                                          <p:val>
                                            <p:strVal val="#ppt_y"/>
                                          </p:val>
                                        </p:tav>
                                      </p:tavLst>
                                    </p:anim>
                                  </p:childTnLst>
                                </p:cTn>
                              </p:par>
                              <p:par>
                                <p:cTn id="48" presetID="2" presetClass="entr" presetSubtype="2" decel="10000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1000" fill="hold"/>
                                        <p:tgtEl>
                                          <p:spTgt spid="13"/>
                                        </p:tgtEl>
                                        <p:attrNameLst>
                                          <p:attrName>ppt_x</p:attrName>
                                        </p:attrNameLst>
                                      </p:cBhvr>
                                      <p:tavLst>
                                        <p:tav tm="0">
                                          <p:val>
                                            <p:strVal val="1+#ppt_w/2"/>
                                          </p:val>
                                        </p:tav>
                                        <p:tav tm="100000">
                                          <p:val>
                                            <p:strVal val="#ppt_x"/>
                                          </p:val>
                                        </p:tav>
                                      </p:tavLst>
                                    </p:anim>
                                    <p:anim calcmode="lin" valueType="num">
                                      <p:cBhvr additive="base">
                                        <p:cTn id="51"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7" name="图片 87" descr="2020年互联网+大赛国赛银奖"/>
          <p:cNvPicPr>
            <a:picLocks noChangeAspect="1"/>
          </p:cNvPicPr>
          <p:nvPr>
            <p:custDataLst>
              <p:tags r:id="rId1"/>
            </p:custDataLst>
          </p:nvPr>
        </p:nvPicPr>
        <p:blipFill>
          <a:blip r:embed="rId2"/>
          <a:stretch>
            <a:fillRect/>
          </a:stretch>
        </p:blipFill>
        <p:spPr>
          <a:xfrm>
            <a:off x="979805" y="382270"/>
            <a:ext cx="4475480" cy="3152140"/>
          </a:xfrm>
          <a:prstGeom prst="rect">
            <a:avLst/>
          </a:prstGeom>
        </p:spPr>
      </p:pic>
      <p:pic>
        <p:nvPicPr>
          <p:cNvPr id="88" name="图片 88" descr="2019年黄炎培比赛二等奖 (2)"/>
          <p:cNvPicPr>
            <a:picLocks noChangeAspect="1"/>
          </p:cNvPicPr>
          <p:nvPr>
            <p:custDataLst>
              <p:tags r:id="rId3"/>
            </p:custDataLst>
          </p:nvPr>
        </p:nvPicPr>
        <p:blipFill>
          <a:blip r:embed="rId4"/>
          <a:stretch>
            <a:fillRect/>
          </a:stretch>
        </p:blipFill>
        <p:spPr>
          <a:xfrm>
            <a:off x="6550025" y="310515"/>
            <a:ext cx="4034155" cy="3265805"/>
          </a:xfrm>
          <a:prstGeom prst="rect">
            <a:avLst/>
          </a:prstGeom>
        </p:spPr>
      </p:pic>
      <p:pic>
        <p:nvPicPr>
          <p:cNvPr id="96" name="图片 96" descr="2019年互联网+比赛二等奖"/>
          <p:cNvPicPr>
            <a:picLocks noChangeAspect="1"/>
          </p:cNvPicPr>
          <p:nvPr>
            <p:custDataLst>
              <p:tags r:id="rId5"/>
            </p:custDataLst>
          </p:nvPr>
        </p:nvPicPr>
        <p:blipFill>
          <a:blip r:embed="rId6"/>
          <a:stretch>
            <a:fillRect/>
          </a:stretch>
        </p:blipFill>
        <p:spPr>
          <a:xfrm>
            <a:off x="6561455" y="3904615"/>
            <a:ext cx="4022725" cy="2891155"/>
          </a:xfrm>
          <a:prstGeom prst="rect">
            <a:avLst/>
          </a:prstGeom>
        </p:spPr>
      </p:pic>
      <p:pic>
        <p:nvPicPr>
          <p:cNvPr id="98" name="图片 98" descr="2021年黄炎培比赛三等奖"/>
          <p:cNvPicPr>
            <a:picLocks noChangeAspect="1"/>
          </p:cNvPicPr>
          <p:nvPr>
            <p:custDataLst>
              <p:tags r:id="rId7"/>
            </p:custDataLst>
          </p:nvPr>
        </p:nvPicPr>
        <p:blipFill>
          <a:blip r:embed="rId8"/>
          <a:stretch>
            <a:fillRect/>
          </a:stretch>
        </p:blipFill>
        <p:spPr>
          <a:xfrm>
            <a:off x="1177925" y="3576320"/>
            <a:ext cx="4619625" cy="32816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2642452" y="3101161"/>
            <a:ext cx="1821249" cy="375637"/>
          </a:xfrm>
          <a:prstGeom prst="rect">
            <a:avLst/>
          </a:prstGeom>
          <a:solidFill>
            <a:srgbClr val="404040"/>
          </a:solidFill>
        </p:spPr>
        <p:txBody>
          <a:bodyPr wrap="square" lIns="0" tIns="0" rIns="72000" bIns="0" rtlCol="0" anchor="t">
            <a:no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微软雅黑 Light" panose="020B0502040204020203" pitchFamily="34" charset="-122"/>
                <a:cs typeface="+mn-ea"/>
                <a:sym typeface="+mn-lt"/>
              </a:rPr>
              <a:t>CHAPTER</a:t>
            </a:r>
            <a:endParaRPr kumimoji="0" lang="zh-CN" altLang="en-US" sz="2400" b="0" i="0" u="none" strike="noStrike" kern="1200" cap="none" spc="0" normalizeH="0" baseline="0" noProof="0" dirty="0">
              <a:ln>
                <a:noFill/>
              </a:ln>
              <a:solidFill>
                <a:prstClr val="white"/>
              </a:solidFill>
              <a:effectLst/>
              <a:uLnTx/>
              <a:uFillTx/>
              <a:latin typeface="微软雅黑 Light" panose="020B0502040204020203" pitchFamily="34" charset="-122"/>
              <a:cs typeface="+mn-ea"/>
              <a:sym typeface="+mn-lt"/>
            </a:endParaRPr>
          </a:p>
        </p:txBody>
      </p:sp>
      <p:sp>
        <p:nvSpPr>
          <p:cNvPr id="12" name="文本框 11"/>
          <p:cNvSpPr txBox="1"/>
          <p:nvPr/>
        </p:nvSpPr>
        <p:spPr>
          <a:xfrm>
            <a:off x="4205142" y="1650678"/>
            <a:ext cx="1292341" cy="31547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9900" b="0" i="0" u="none" strike="noStrike" kern="1200" cap="none" spc="0" normalizeH="0" baseline="0" noProof="0" dirty="0">
                <a:ln>
                  <a:noFill/>
                </a:ln>
                <a:solidFill>
                  <a:srgbClr val="E7E6E6"/>
                </a:solidFill>
                <a:effectLst/>
                <a:uLnTx/>
                <a:uFillTx/>
                <a:latin typeface="微软雅黑 Light" panose="020B0502040204020203" pitchFamily="34" charset="-122"/>
                <a:cs typeface="+mn-ea"/>
                <a:sym typeface="+mn-lt"/>
              </a:rPr>
              <a:t>0</a:t>
            </a:r>
            <a:endParaRPr kumimoji="0" lang="zh-CN" altLang="en-US" sz="19900" b="0" i="0" u="none" strike="noStrike" kern="1200" cap="none" spc="0" normalizeH="0" baseline="0" noProof="0" dirty="0">
              <a:ln>
                <a:noFill/>
              </a:ln>
              <a:solidFill>
                <a:srgbClr val="E7E6E6"/>
              </a:solidFill>
              <a:effectLst/>
              <a:uLnTx/>
              <a:uFillTx/>
              <a:latin typeface="微软雅黑 Light" panose="020B0502040204020203" pitchFamily="34" charset="-122"/>
              <a:cs typeface="+mn-ea"/>
              <a:sym typeface="+mn-lt"/>
            </a:endParaRPr>
          </a:p>
        </p:txBody>
      </p:sp>
      <p:sp>
        <p:nvSpPr>
          <p:cNvPr id="18" name="文本框 17"/>
          <p:cNvSpPr txBox="1"/>
          <p:nvPr/>
        </p:nvSpPr>
        <p:spPr>
          <a:xfrm>
            <a:off x="5299762" y="1650678"/>
            <a:ext cx="1160895" cy="31547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9900" b="0" i="0" u="none" strike="noStrike" kern="1200" cap="none" spc="0" normalizeH="0" baseline="0" noProof="0" dirty="0" smtClean="0">
                <a:ln>
                  <a:noFill/>
                </a:ln>
                <a:solidFill>
                  <a:srgbClr val="E7E6E6"/>
                </a:solidFill>
                <a:effectLst/>
                <a:uLnTx/>
                <a:uFillTx/>
                <a:latin typeface="微软雅黑 Light" panose="020B0502040204020203" pitchFamily="34" charset="-122"/>
                <a:cs typeface="+mn-ea"/>
                <a:sym typeface="+mn-lt"/>
              </a:rPr>
              <a:t>4</a:t>
            </a:r>
            <a:endParaRPr kumimoji="0" lang="zh-CN" altLang="en-US" sz="19900" b="0" i="0" u="none" strike="noStrike" kern="1200" cap="none" spc="0" normalizeH="0" baseline="0" noProof="0" dirty="0">
              <a:ln>
                <a:noFill/>
              </a:ln>
              <a:solidFill>
                <a:srgbClr val="E7E6E6"/>
              </a:solidFill>
              <a:effectLst/>
              <a:uLnTx/>
              <a:uFillTx/>
              <a:latin typeface="微软雅黑 Light" panose="020B0502040204020203" pitchFamily="34" charset="-122"/>
              <a:cs typeface="+mn-ea"/>
              <a:sym typeface="+mn-lt"/>
            </a:endParaRPr>
          </a:p>
        </p:txBody>
      </p:sp>
      <p:sp>
        <p:nvSpPr>
          <p:cNvPr id="9" name="TextBox 16"/>
          <p:cNvSpPr txBox="1"/>
          <p:nvPr/>
        </p:nvSpPr>
        <p:spPr>
          <a:xfrm>
            <a:off x="6614962" y="2036721"/>
            <a:ext cx="4567555" cy="2122805"/>
          </a:xfrm>
          <a:prstGeom prst="rect">
            <a:avLst/>
          </a:prstGeom>
          <a:noFill/>
        </p:spPr>
        <p:txBody>
          <a:bodyPr wrap="none" rtlCol="0">
            <a:spAutoFit/>
          </a:bodyPr>
          <a:lstStyle/>
          <a:p>
            <a:r>
              <a:rPr lang="zh-CN" altLang="en-US" sz="6600" b="1" spc="300" dirty="0">
                <a:solidFill>
                  <a:schemeClr val="tx1">
                    <a:lumMod val="65000"/>
                    <a:lumOff val="35000"/>
                  </a:schemeClr>
                </a:solidFill>
                <a:latin typeface="微软雅黑 Light" panose="020B0502040204020203" pitchFamily="34" charset="-122"/>
                <a:ea typeface="微软雅黑 Light" panose="020B0502040204020203" pitchFamily="34" charset="-122"/>
                <a:cs typeface="微软雅黑 Light" panose="020B0502040204020203" pitchFamily="34" charset="-122"/>
              </a:rPr>
              <a:t>存在的问题</a:t>
            </a:r>
            <a:endParaRPr lang="zh-CN" altLang="en-US" sz="6600" b="1" spc="300" dirty="0">
              <a:solidFill>
                <a:schemeClr val="tx1">
                  <a:lumMod val="65000"/>
                  <a:lumOff val="35000"/>
                </a:schemeClr>
              </a:solidFill>
              <a:latin typeface="微软雅黑 Light" panose="020B0502040204020203" pitchFamily="34" charset="-122"/>
              <a:ea typeface="微软雅黑 Light" panose="020B0502040204020203" pitchFamily="34" charset="-122"/>
              <a:cs typeface="微软雅黑 Light" panose="020B0502040204020203" pitchFamily="34" charset="-122"/>
            </a:endParaRPr>
          </a:p>
          <a:p>
            <a:r>
              <a:rPr lang="zh-CN" altLang="en-US" sz="6600" b="1" spc="300" dirty="0">
                <a:solidFill>
                  <a:schemeClr val="tx1">
                    <a:lumMod val="65000"/>
                    <a:lumOff val="35000"/>
                  </a:schemeClr>
                </a:solidFill>
                <a:latin typeface="微软雅黑 Light" panose="020B0502040204020203" pitchFamily="34" charset="-122"/>
                <a:ea typeface="微软雅黑 Light" panose="020B0502040204020203" pitchFamily="34" charset="-122"/>
                <a:cs typeface="微软雅黑 Light" panose="020B0502040204020203" pitchFamily="34" charset="-122"/>
              </a:rPr>
              <a:t>及改进措施</a:t>
            </a:r>
            <a:endParaRPr lang="en-US" altLang="zh-CN" sz="6600" b="1" spc="300" dirty="0">
              <a:solidFill>
                <a:schemeClr val="tx1">
                  <a:lumMod val="65000"/>
                  <a:lumOff val="35000"/>
                </a:schemeClr>
              </a:solidFill>
              <a:latin typeface="微软雅黑 Light" panose="020B0502040204020203" pitchFamily="34" charset="-122"/>
              <a:ea typeface="微软雅黑 Light" panose="020B0502040204020203" pitchFamily="34" charset="-122"/>
              <a:cs typeface="微软雅黑 Light" panose="020B0502040204020203" pitchFamily="34" charset="-122"/>
            </a:endParaRPr>
          </a:p>
        </p:txBody>
      </p:sp>
      <p:sp>
        <p:nvSpPr>
          <p:cNvPr id="10" name="矩形 9"/>
          <p:cNvSpPr/>
          <p:nvPr/>
        </p:nvSpPr>
        <p:spPr>
          <a:xfrm>
            <a:off x="166255" y="221673"/>
            <a:ext cx="11817927" cy="6414654"/>
          </a:xfrm>
          <a:prstGeom prst="rect">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4000">
        <p:random/>
      </p:transition>
    </mc:Choice>
    <mc:Fallback>
      <p:transition spd="slow" advClick="0"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150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ppt_w</p:attrName>
                                        </p:attrNameLst>
                                      </p:cBhvr>
                                      <p:tavLst>
                                        <p:tav tm="0" fmla="#ppt_w*sin(2.5*pi*$)">
                                          <p:val>
                                            <p:fltVal val="0"/>
                                          </p:val>
                                        </p:tav>
                                        <p:tav tm="100000">
                                          <p:val>
                                            <p:fltVal val="1"/>
                                          </p:val>
                                        </p:tav>
                                      </p:tavLst>
                                    </p:anim>
                                    <p:anim calcmode="lin" valueType="num">
                                      <p:cBhvr>
                                        <p:cTn id="9" dur="1000" fill="hold"/>
                                        <p:tgtEl>
                                          <p:spTgt spid="12"/>
                                        </p:tgtEl>
                                        <p:attrNameLst>
                                          <p:attrName>ppt_h</p:attrName>
                                        </p:attrNameLst>
                                      </p:cBhvr>
                                      <p:tavLst>
                                        <p:tav tm="0">
                                          <p:val>
                                            <p:strVal val="#ppt_h"/>
                                          </p:val>
                                        </p:tav>
                                        <p:tav tm="100000">
                                          <p:val>
                                            <p:strVal val="#ppt_h"/>
                                          </p:val>
                                        </p:tav>
                                      </p:tavLst>
                                    </p:anim>
                                  </p:childTnLst>
                                </p:cTn>
                              </p:par>
                              <p:par>
                                <p:cTn id="10" presetID="36" presetClass="emph" presetSubtype="0" fill="hold" grpId="1" nodeType="withEffect">
                                  <p:stCondLst>
                                    <p:cond delay="1500"/>
                                  </p:stCondLst>
                                  <p:iterate type="lt">
                                    <p:tmPct val="10000"/>
                                  </p:iterate>
                                  <p:childTnLst>
                                    <p:animScale>
                                      <p:cBhvr>
                                        <p:cTn id="11" dur="500" autoRev="1" fill="hold">
                                          <p:stCondLst>
                                            <p:cond delay="0"/>
                                          </p:stCondLst>
                                        </p:cTn>
                                        <p:tgtEl>
                                          <p:spTgt spid="12"/>
                                        </p:tgtEl>
                                      </p:cBhvr>
                                      <p:to x="80000" y="100000"/>
                                    </p:animScale>
                                    <p:anim by="(#ppt_w*0.10)" calcmode="lin" valueType="num">
                                      <p:cBhvr>
                                        <p:cTn id="12" dur="500" autoRev="1" fill="hold">
                                          <p:stCondLst>
                                            <p:cond delay="0"/>
                                          </p:stCondLst>
                                        </p:cTn>
                                        <p:tgtEl>
                                          <p:spTgt spid="12"/>
                                        </p:tgtEl>
                                        <p:attrNameLst>
                                          <p:attrName>ppt_x</p:attrName>
                                        </p:attrNameLst>
                                      </p:cBhvr>
                                    </p:anim>
                                    <p:anim by="(-#ppt_w*0.10)" calcmode="lin" valueType="num">
                                      <p:cBhvr>
                                        <p:cTn id="13" dur="500" autoRev="1" fill="hold">
                                          <p:stCondLst>
                                            <p:cond delay="0"/>
                                          </p:stCondLst>
                                        </p:cTn>
                                        <p:tgtEl>
                                          <p:spTgt spid="12"/>
                                        </p:tgtEl>
                                        <p:attrNameLst>
                                          <p:attrName>ppt_y</p:attrName>
                                        </p:attrNameLst>
                                      </p:cBhvr>
                                    </p:anim>
                                    <p:animRot by="-480000">
                                      <p:cBhvr>
                                        <p:cTn id="14" dur="500" autoRev="1" fill="hold">
                                          <p:stCondLst>
                                            <p:cond delay="0"/>
                                          </p:stCondLst>
                                        </p:cTn>
                                        <p:tgtEl>
                                          <p:spTgt spid="12"/>
                                        </p:tgtEl>
                                        <p:attrNameLst>
                                          <p:attrName>r</p:attrName>
                                        </p:attrNameLst>
                                      </p:cBhvr>
                                    </p:animRot>
                                  </p:childTnLst>
                                </p:cTn>
                              </p:par>
                              <p:par>
                                <p:cTn id="15" presetID="50" presetClass="entr" presetSubtype="0" decel="100000" fill="hold" grpId="0" nodeType="withEffect">
                                  <p:stCondLst>
                                    <p:cond delay="150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3"/>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45" presetClass="entr" presetSubtype="0" fill="hold" grpId="0" nodeType="withEffect">
                                  <p:stCondLst>
                                    <p:cond delay="2000"/>
                                  </p:stCondLst>
                                  <p:iterate type="lt">
                                    <p:tmPct val="10000"/>
                                  </p:iterate>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ppt_w</p:attrName>
                                        </p:attrNameLst>
                                      </p:cBhvr>
                                      <p:tavLst>
                                        <p:tav tm="0" fmla="#ppt_w*sin(2.5*pi*$)">
                                          <p:val>
                                            <p:fltVal val="0"/>
                                          </p:val>
                                        </p:tav>
                                        <p:tav tm="100000">
                                          <p:val>
                                            <p:fltVal val="1"/>
                                          </p:val>
                                        </p:tav>
                                      </p:tavLst>
                                    </p:anim>
                                    <p:anim calcmode="lin" valueType="num">
                                      <p:cBhvr>
                                        <p:cTn id="24" dur="1000" fill="hold"/>
                                        <p:tgtEl>
                                          <p:spTgt spid="18"/>
                                        </p:tgtEl>
                                        <p:attrNameLst>
                                          <p:attrName>ppt_h</p:attrName>
                                        </p:attrNameLst>
                                      </p:cBhvr>
                                      <p:tavLst>
                                        <p:tav tm="0">
                                          <p:val>
                                            <p:strVal val="#ppt_h"/>
                                          </p:val>
                                        </p:tav>
                                        <p:tav tm="100000">
                                          <p:val>
                                            <p:strVal val="#ppt_h"/>
                                          </p:val>
                                        </p:tav>
                                      </p:tavLst>
                                    </p:anim>
                                  </p:childTnLst>
                                </p:cTn>
                              </p:par>
                              <p:par>
                                <p:cTn id="25" presetID="36" presetClass="emph" presetSubtype="0" fill="hold" grpId="1" nodeType="withEffect">
                                  <p:stCondLst>
                                    <p:cond delay="2000"/>
                                  </p:stCondLst>
                                  <p:iterate type="lt">
                                    <p:tmPct val="10000"/>
                                  </p:iterate>
                                  <p:childTnLst>
                                    <p:animScale>
                                      <p:cBhvr>
                                        <p:cTn id="26" dur="500" autoRev="1" fill="hold">
                                          <p:stCondLst>
                                            <p:cond delay="0"/>
                                          </p:stCondLst>
                                        </p:cTn>
                                        <p:tgtEl>
                                          <p:spTgt spid="18"/>
                                        </p:tgtEl>
                                      </p:cBhvr>
                                      <p:to x="80000" y="100000"/>
                                    </p:animScale>
                                    <p:anim by="(#ppt_w*0.10)" calcmode="lin" valueType="num">
                                      <p:cBhvr>
                                        <p:cTn id="27" dur="500" autoRev="1" fill="hold">
                                          <p:stCondLst>
                                            <p:cond delay="0"/>
                                          </p:stCondLst>
                                        </p:cTn>
                                        <p:tgtEl>
                                          <p:spTgt spid="18"/>
                                        </p:tgtEl>
                                        <p:attrNameLst>
                                          <p:attrName>ppt_x</p:attrName>
                                        </p:attrNameLst>
                                      </p:cBhvr>
                                    </p:anim>
                                    <p:anim by="(-#ppt_w*0.10)" calcmode="lin" valueType="num">
                                      <p:cBhvr>
                                        <p:cTn id="28" dur="500" autoRev="1" fill="hold">
                                          <p:stCondLst>
                                            <p:cond delay="0"/>
                                          </p:stCondLst>
                                        </p:cTn>
                                        <p:tgtEl>
                                          <p:spTgt spid="18"/>
                                        </p:tgtEl>
                                        <p:attrNameLst>
                                          <p:attrName>ppt_y</p:attrName>
                                        </p:attrNameLst>
                                      </p:cBhvr>
                                    </p:anim>
                                    <p:animRot by="-480000">
                                      <p:cBhvr>
                                        <p:cTn id="29" dur="500" autoRev="1" fill="hold">
                                          <p:stCondLst>
                                            <p:cond delay="0"/>
                                          </p:stCondLst>
                                        </p:cTn>
                                        <p:tgtEl>
                                          <p:spTgt spid="18"/>
                                        </p:tgtEl>
                                        <p:attrNameLst>
                                          <p:attrName>r</p:attrName>
                                        </p:attrNameLst>
                                      </p:cBhvr>
                                    </p:animRot>
                                  </p:childTnLst>
                                </p:cTn>
                              </p:par>
                              <p:par>
                                <p:cTn id="30" presetID="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12" grpId="0"/>
      <p:bldP spid="12" grpId="1"/>
      <p:bldP spid="18" grpId="0"/>
      <p:bldP spid="18" grpId="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02920" y="1416050"/>
            <a:ext cx="10819130" cy="4365625"/>
          </a:xfrm>
          <a:prstGeom prst="rect">
            <a:avLst/>
          </a:prstGeom>
          <a:noFill/>
        </p:spPr>
        <p:txBody>
          <a:bodyPr wrap="square" rtlCol="0">
            <a:noAutofit/>
          </a:bodyPr>
          <a:p>
            <a:r>
              <a:rPr lang="zh-CN" altLang="en-US" sz="2800"/>
              <a:t>1.动态资源有待丰富，运行功能尚待改良</a:t>
            </a:r>
            <a:endParaRPr lang="zh-CN" altLang="en-US" sz="2800"/>
          </a:p>
          <a:p>
            <a:r>
              <a:rPr lang="zh-CN" altLang="en-US" sz="2800"/>
              <a:t>目前，该资源库VR虚拟教学环境不多且使用尚不通畅，AR增强现实教学资源数量还有待增加，资源网络平台上的运行有待改良。职教云面向企业和社会人员不具备开课功能，影响资源库的推广应用。大数据用户分析功能在教学实施中作用发挥有待进一步提高，平台功能有待进一步优化。</a:t>
            </a:r>
            <a:endParaRPr lang="zh-CN" altLang="en-US" sz="2800"/>
          </a:p>
          <a:p>
            <a:r>
              <a:rPr lang="zh-CN" altLang="en-US" sz="2800"/>
              <a:t>2.资源框架有待优化，推广成效尚待提升</a:t>
            </a:r>
            <a:endParaRPr lang="zh-CN" altLang="en-US" sz="2800"/>
          </a:p>
          <a:p>
            <a:r>
              <a:rPr lang="zh-CN" altLang="en-US" sz="2800"/>
              <a:t>环境评价与咨询服务专业教学资源库目前用户以教师、学生为主，企业及社会人员用户在用户总数中的占比小于10%，资源库面向企业服务能力需要继续加强。</a:t>
            </a:r>
            <a:endParaRPr lang="zh-CN" altLang="en-US" sz="2800"/>
          </a:p>
        </p:txBody>
      </p:sp>
      <p:sp>
        <p:nvSpPr>
          <p:cNvPr id="11" name="流程图: 数据 10"/>
          <p:cNvSpPr/>
          <p:nvPr>
            <p:custDataLst>
              <p:tags r:id="rId1"/>
            </p:custDataLst>
          </p:nvPr>
        </p:nvSpPr>
        <p:spPr>
          <a:xfrm>
            <a:off x="260350" y="259080"/>
            <a:ext cx="5421630" cy="666750"/>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sym typeface="+mn-ea"/>
              </a:rPr>
              <a:t>（一）存在的主要问题</a:t>
            </a:r>
            <a:endParaRPr lang="zh-CN" altLang="en-US" b="1">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02920" y="1343025"/>
            <a:ext cx="10819130" cy="3145790"/>
          </a:xfrm>
          <a:prstGeom prst="rect">
            <a:avLst/>
          </a:prstGeom>
          <a:noFill/>
        </p:spPr>
        <p:txBody>
          <a:bodyPr wrap="square" rtlCol="0">
            <a:noAutofit/>
          </a:bodyPr>
          <a:p>
            <a:r>
              <a:rPr lang="zh-CN" altLang="en-US" sz="2800"/>
              <a:t>1.优化素材检索功能，推进资源智能推送</a:t>
            </a:r>
            <a:endParaRPr lang="zh-CN" altLang="en-US" sz="2800"/>
          </a:p>
          <a:p>
            <a:r>
              <a:rPr lang="zh-CN" altLang="en-US" sz="2800"/>
              <a:t>环境评价与咨询服务专业教学资源库已纳入我院“双高计划”建设项目的一项重点任务，按照任务要求，建设开放共享专业教学资源库及立体化“金课”，打造高质量在 线课程资源库用于环境管理与监测专业群资源库的扩容和持续更新，保证资源库以每年一定资金投入、新增用户、资源总量均不低于 10%的 更新率持续更新，形成“边建边用”“以用促建”的良好生态。</a:t>
            </a:r>
            <a:endParaRPr lang="zh-CN" altLang="en-US" sz="2800"/>
          </a:p>
        </p:txBody>
      </p:sp>
      <p:sp>
        <p:nvSpPr>
          <p:cNvPr id="11" name="流程图: 数据 10"/>
          <p:cNvSpPr/>
          <p:nvPr>
            <p:custDataLst>
              <p:tags r:id="rId1"/>
            </p:custDataLst>
          </p:nvPr>
        </p:nvSpPr>
        <p:spPr>
          <a:xfrm>
            <a:off x="260350" y="259080"/>
            <a:ext cx="5421630" cy="666750"/>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sym typeface="+mn-ea"/>
              </a:rPr>
              <a:t>（二）改进措施</a:t>
            </a:r>
            <a:endParaRPr lang="zh-CN" altLang="en-US" b="1">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02920" y="1384935"/>
            <a:ext cx="10819130" cy="4751705"/>
          </a:xfrm>
          <a:prstGeom prst="rect">
            <a:avLst/>
          </a:prstGeom>
          <a:noFill/>
        </p:spPr>
        <p:txBody>
          <a:bodyPr wrap="square" rtlCol="0">
            <a:noAutofit/>
          </a:bodyPr>
          <a:p>
            <a:r>
              <a:rPr lang="zh-CN" altLang="en-US" sz="2800"/>
              <a:t>2.加大信息技术投入，提升用户应用成效</a:t>
            </a:r>
            <a:endParaRPr lang="zh-CN" altLang="en-US" sz="2800"/>
          </a:p>
          <a:p>
            <a:r>
              <a:rPr lang="zh-CN" altLang="en-US" sz="2800"/>
              <a:t>依据国家“双高计划”专业群教育教学改革需要，围绕“实践引领、模块 化结构、岗课证融通”的专业群课程体系，利用人工智能、虚拟仿真等最新 技术，构建一系列个性化在线学习课程，推进信息化教学，提升专业群教 学资源质量，建成集“人才培养、职工培训、文化传承、技术革新”四位一体 的专业群教学资源库。下一步需进一步优化课程体系，建设优质课程资源，建成一批“实用性、高阶性、创新性”的专业省级以上课程、“1+X证书”岗位培训课程和专业群拓展课程，资源类型得到 充足的补充和丰富。致力于将环境评价与咨询服务专业教学资源库打造成为全国性的环保行业资源高地。</a:t>
            </a:r>
            <a:endParaRPr lang="zh-CN" altLang="en-US" sz="2800"/>
          </a:p>
        </p:txBody>
      </p:sp>
      <p:sp>
        <p:nvSpPr>
          <p:cNvPr id="11" name="流程图: 数据 10"/>
          <p:cNvSpPr/>
          <p:nvPr>
            <p:custDataLst>
              <p:tags r:id="rId1"/>
            </p:custDataLst>
          </p:nvPr>
        </p:nvSpPr>
        <p:spPr>
          <a:xfrm>
            <a:off x="260350" y="259080"/>
            <a:ext cx="5421630" cy="666750"/>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sym typeface="+mn-ea"/>
              </a:rPr>
              <a:t>（二）改进措施</a:t>
            </a:r>
            <a:endParaRPr lang="zh-CN" altLang="en-US" b="1">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02920" y="1333500"/>
            <a:ext cx="10819130" cy="5309870"/>
          </a:xfrm>
          <a:prstGeom prst="rect">
            <a:avLst/>
          </a:prstGeom>
          <a:noFill/>
        </p:spPr>
        <p:txBody>
          <a:bodyPr wrap="square" rtlCol="0">
            <a:noAutofit/>
          </a:bodyPr>
          <a:p>
            <a:r>
              <a:rPr lang="zh-CN" altLang="en-US" sz="2800"/>
              <a:t>3.强化产教融合力度，确保资源提质增效</a:t>
            </a:r>
            <a:endParaRPr lang="zh-CN" altLang="en-US" sz="2800"/>
          </a:p>
          <a:p>
            <a:r>
              <a:rPr lang="zh-CN" altLang="en-US" sz="2800"/>
              <a:t>充分利用学院现有的“国家级专业技术人员继续教育基地”“环境保护部干部培训基地”“湖南省环保干部培训中心”和“湖南省教育科学环保人才培养研究基地”，吸收环保行业新技术、新工艺、新案例等企业优质资源进入资源库，实现资源与技术同进步；加强企业需求的调研论证，为企业用户定制培训资源，提高资源库服务企业应用的能力；加强社会用户需求调研，推出支持社会人员培训的专业资源和课程，加强对学习型社会的服务能力，面向社会培训机构、企业培训部门、毕业生以及职业院校，大力吸纳和推广优质资源，提升资源质量，满足社会学习者终身学习的需要，支持教师线上线下混合教学。探索建立教学资源认证标准和交易机制，相应收入反哺资源库建设。</a:t>
            </a:r>
            <a:endParaRPr lang="zh-CN" altLang="en-US" sz="2800"/>
          </a:p>
        </p:txBody>
      </p:sp>
      <p:sp>
        <p:nvSpPr>
          <p:cNvPr id="11" name="流程图: 数据 10"/>
          <p:cNvSpPr/>
          <p:nvPr>
            <p:custDataLst>
              <p:tags r:id="rId1"/>
            </p:custDataLst>
          </p:nvPr>
        </p:nvSpPr>
        <p:spPr>
          <a:xfrm>
            <a:off x="260350" y="259080"/>
            <a:ext cx="5421630" cy="666750"/>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sym typeface="+mn-ea"/>
              </a:rPr>
              <a:t>（二）改进措施</a:t>
            </a:r>
            <a:endParaRPr lang="zh-CN" altLang="en-US" b="1">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duotone>
              <a:prstClr val="black"/>
              <a:schemeClr val="accent2">
                <a:tint val="45000"/>
                <a:satMod val="400000"/>
              </a:schemeClr>
            </a:duotone>
          </a:blip>
          <a:srcRect/>
          <a:stretch>
            <a:fillRect/>
          </a:stretch>
        </p:blipFill>
        <p:spPr>
          <a:xfrm>
            <a:off x="0" y="0"/>
            <a:ext cx="12192000" cy="6858000"/>
          </a:xfrm>
          <a:prstGeom prst="rect">
            <a:avLst/>
          </a:prstGeom>
        </p:spPr>
      </p:pic>
      <p:sp>
        <p:nvSpPr>
          <p:cNvPr id="15" name="矩形 14"/>
          <p:cNvSpPr/>
          <p:nvPr/>
        </p:nvSpPr>
        <p:spPr>
          <a:xfrm>
            <a:off x="200973" y="278879"/>
            <a:ext cx="11820697" cy="6337073"/>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Light" panose="020B0502040204020203" pitchFamily="34" charset="-122"/>
            </a:endParaRPr>
          </a:p>
        </p:txBody>
      </p:sp>
      <p:sp>
        <p:nvSpPr>
          <p:cNvPr id="19" name="TextBox 37"/>
          <p:cNvSpPr txBox="1"/>
          <p:nvPr/>
        </p:nvSpPr>
        <p:spPr>
          <a:xfrm>
            <a:off x="4970296" y="2627257"/>
            <a:ext cx="2289810" cy="1106805"/>
          </a:xfrm>
          <a:prstGeom prst="rect">
            <a:avLst/>
          </a:prstGeom>
          <a:noFill/>
          <a:effectLst/>
        </p:spPr>
        <p:txBody>
          <a:bodyPr wrap="none" rtlCol="0">
            <a:spAutoFit/>
          </a:bodyPr>
          <a:lstStyle/>
          <a:p>
            <a:pPr algn="ctr">
              <a:buNone/>
            </a:pPr>
            <a:r>
              <a:rPr lang="zh-CN" altLang="en-US" sz="6600" b="1" dirty="0" smtClean="0">
                <a:solidFill>
                  <a:schemeClr val="accent1"/>
                </a:solidFill>
                <a:latin typeface="微软雅黑 Light" panose="020B0502040204020203" pitchFamily="34" charset="-122"/>
                <a:ea typeface="微软雅黑 Light" panose="020B0502040204020203" pitchFamily="34" charset="-122"/>
                <a:cs typeface="Arial" panose="020B0604020202020204" pitchFamily="34" charset="0"/>
              </a:rPr>
              <a:t>谢</a:t>
            </a:r>
            <a:r>
              <a:rPr lang="en-US" altLang="zh-CN" sz="6600" b="1" dirty="0" smtClean="0">
                <a:solidFill>
                  <a:schemeClr val="accent1"/>
                </a:solidFill>
                <a:latin typeface="微软雅黑 Light" panose="020B0502040204020203" pitchFamily="34" charset="-122"/>
                <a:ea typeface="微软雅黑 Light" panose="020B0502040204020203" pitchFamily="34" charset="-122"/>
                <a:cs typeface="Arial" panose="020B0604020202020204" pitchFamily="34" charset="0"/>
              </a:rPr>
              <a:t> </a:t>
            </a:r>
            <a:r>
              <a:rPr lang="zh-CN" altLang="en-US" sz="6600" b="1" dirty="0" smtClean="0">
                <a:solidFill>
                  <a:schemeClr val="accent1"/>
                </a:solidFill>
                <a:latin typeface="微软雅黑 Light" panose="020B0502040204020203" pitchFamily="34" charset="-122"/>
                <a:ea typeface="微软雅黑 Light" panose="020B0502040204020203" pitchFamily="34" charset="-122"/>
                <a:cs typeface="Arial" panose="020B0604020202020204" pitchFamily="34" charset="0"/>
              </a:rPr>
              <a:t>谢</a:t>
            </a:r>
            <a:endParaRPr lang="zh-CN" altLang="en-US" sz="6600" b="1" dirty="0" smtClean="0">
              <a:solidFill>
                <a:schemeClr val="accent1"/>
              </a:solidFill>
              <a:latin typeface="微软雅黑 Light" panose="020B0502040204020203" pitchFamily="34" charset="-122"/>
              <a:ea typeface="微软雅黑 Light" panose="020B0502040204020203" pitchFamily="34" charset="-122"/>
              <a:cs typeface="Arial" panose="020B0604020202020204" pitchFamily="34" charset="0"/>
            </a:endParaRPr>
          </a:p>
        </p:txBody>
      </p:sp>
      <p:grpSp>
        <p:nvGrpSpPr>
          <p:cNvPr id="20" name="组合 19"/>
          <p:cNvGrpSpPr/>
          <p:nvPr/>
        </p:nvGrpSpPr>
        <p:grpSpPr>
          <a:xfrm flipV="1">
            <a:off x="3126083" y="3725678"/>
            <a:ext cx="5976664" cy="45719"/>
            <a:chOff x="1100783" y="4624437"/>
            <a:chExt cx="5830416" cy="45719"/>
          </a:xfrm>
          <a:solidFill>
            <a:schemeClr val="accent1"/>
          </a:solidFill>
        </p:grpSpPr>
        <p:sp>
          <p:nvSpPr>
            <p:cNvPr id="21" name="矩形 20"/>
            <p:cNvSpPr/>
            <p:nvPr/>
          </p:nvSpPr>
          <p:spPr>
            <a:xfrm>
              <a:off x="1100783" y="4624437"/>
              <a:ext cx="194421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9DAD"/>
                </a:solidFill>
                <a:cs typeface="微软雅黑 Light" panose="020B0502040204020203" pitchFamily="34" charset="-122"/>
              </a:endParaRPr>
            </a:p>
          </p:txBody>
        </p:sp>
        <p:sp>
          <p:nvSpPr>
            <p:cNvPr id="22" name="矩形 21"/>
            <p:cNvSpPr/>
            <p:nvPr/>
          </p:nvSpPr>
          <p:spPr>
            <a:xfrm>
              <a:off x="3043883" y="4624437"/>
              <a:ext cx="194421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9DAD"/>
                </a:solidFill>
                <a:cs typeface="微软雅黑 Light" panose="020B0502040204020203" pitchFamily="34" charset="-122"/>
              </a:endParaRPr>
            </a:p>
          </p:txBody>
        </p:sp>
        <p:sp>
          <p:nvSpPr>
            <p:cNvPr id="23" name="矩形 22"/>
            <p:cNvSpPr/>
            <p:nvPr/>
          </p:nvSpPr>
          <p:spPr>
            <a:xfrm>
              <a:off x="4986983" y="4624437"/>
              <a:ext cx="194421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9DAD"/>
                </a:solidFill>
                <a:cs typeface="微软雅黑 Light" panose="020B0502040204020203" pitchFamily="34" charset="-122"/>
              </a:endParaRPr>
            </a:p>
          </p:txBody>
        </p:sp>
      </p:grpSp>
      <p:grpSp>
        <p:nvGrpSpPr>
          <p:cNvPr id="24" name="组合 23"/>
          <p:cNvGrpSpPr/>
          <p:nvPr/>
        </p:nvGrpSpPr>
        <p:grpSpPr>
          <a:xfrm>
            <a:off x="2098635" y="1663050"/>
            <a:ext cx="7979967" cy="3154710"/>
            <a:chOff x="2413595" y="2038970"/>
            <a:chExt cx="7979967" cy="3154710"/>
          </a:xfrm>
        </p:grpSpPr>
        <p:sp>
          <p:nvSpPr>
            <p:cNvPr id="25" name="TextBox 37"/>
            <p:cNvSpPr txBox="1"/>
            <p:nvPr/>
          </p:nvSpPr>
          <p:spPr>
            <a:xfrm>
              <a:off x="2413595" y="2038970"/>
              <a:ext cx="1083867" cy="3154710"/>
            </a:xfrm>
            <a:prstGeom prst="rect">
              <a:avLst/>
            </a:prstGeom>
            <a:noFill/>
            <a:effectLst/>
          </p:spPr>
          <p:txBody>
            <a:bodyPr wrap="square" rtlCol="0">
              <a:spAutoFit/>
            </a:bodyPr>
            <a:lstStyle/>
            <a:p>
              <a:pPr algn="ctr">
                <a:buNone/>
              </a:pPr>
              <a:r>
                <a:rPr lang="en-US" altLang="zh-CN" sz="19900" dirty="0" smtClean="0">
                  <a:solidFill>
                    <a:schemeClr val="accent1"/>
                  </a:solidFill>
                  <a:latin typeface="微软雅黑 Light" panose="020B0502040204020203" pitchFamily="34" charset="-122"/>
                  <a:ea typeface="微软雅黑 Light" panose="020B0502040204020203" pitchFamily="34" charset="-122"/>
                  <a:cs typeface="Arial" panose="020B0604020202020204" pitchFamily="34" charset="0"/>
                </a:rPr>
                <a:t>[</a:t>
              </a:r>
              <a:endParaRPr lang="zh-CN" altLang="en-US" sz="19900" dirty="0">
                <a:solidFill>
                  <a:schemeClr val="accent1"/>
                </a:solidFill>
                <a:latin typeface="微软雅黑 Light" panose="020B0502040204020203" pitchFamily="34" charset="-122"/>
                <a:ea typeface="微软雅黑 Light" panose="020B0502040204020203" pitchFamily="34" charset="-122"/>
                <a:cs typeface="Arial" panose="020B0604020202020204" pitchFamily="34" charset="0"/>
              </a:endParaRPr>
            </a:p>
          </p:txBody>
        </p:sp>
        <p:sp>
          <p:nvSpPr>
            <p:cNvPr id="26" name="TextBox 37"/>
            <p:cNvSpPr txBox="1"/>
            <p:nvPr/>
          </p:nvSpPr>
          <p:spPr>
            <a:xfrm>
              <a:off x="9309695" y="2038970"/>
              <a:ext cx="1083867" cy="3154710"/>
            </a:xfrm>
            <a:prstGeom prst="rect">
              <a:avLst/>
            </a:prstGeom>
            <a:noFill/>
            <a:effectLst/>
          </p:spPr>
          <p:txBody>
            <a:bodyPr wrap="square" rtlCol="0">
              <a:spAutoFit/>
            </a:bodyPr>
            <a:lstStyle/>
            <a:p>
              <a:pPr algn="ctr">
                <a:buNone/>
              </a:pPr>
              <a:r>
                <a:rPr lang="en-US" altLang="zh-CN" sz="19900" dirty="0" smtClean="0">
                  <a:solidFill>
                    <a:schemeClr val="accent1"/>
                  </a:solidFill>
                  <a:latin typeface="微软雅黑 Light" panose="020B0502040204020203" pitchFamily="34" charset="-122"/>
                  <a:ea typeface="微软雅黑 Light" panose="020B0502040204020203" pitchFamily="34" charset="-122"/>
                  <a:cs typeface="Arial" panose="020B0604020202020204" pitchFamily="34" charset="0"/>
                </a:rPr>
                <a:t>]</a:t>
              </a:r>
              <a:endParaRPr lang="zh-CN" altLang="en-US" sz="19900" dirty="0">
                <a:solidFill>
                  <a:schemeClr val="accent1"/>
                </a:solidFill>
                <a:latin typeface="微软雅黑 Light" panose="020B0502040204020203" pitchFamily="34" charset="-122"/>
                <a:ea typeface="微软雅黑 Light" panose="020B0502040204020203" pitchFamily="34" charset="-122"/>
                <a:cs typeface="Arial" panose="020B0604020202020204" pitchFamily="34" charset="0"/>
              </a:endParaRPr>
            </a:p>
          </p:txBody>
        </p:sp>
      </p:grpSp>
      <p:pic>
        <p:nvPicPr>
          <p:cNvPr id="27" name="Dustin O'Halloran - We Move Lightly">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68204" y="159077"/>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par>
                          <p:cTn id="24" fill="hold">
                            <p:stCondLst>
                              <p:cond delay="1500"/>
                            </p:stCondLst>
                            <p:childTnLst>
                              <p:par>
                                <p:cTn id="25" presetID="53" presetClass="entr" presetSubtype="16" fill="hold" grpId="0" nodeType="afterEffect">
                                  <p:stCondLst>
                                    <p:cond delay="0"/>
                                  </p:stCondLst>
                                  <p:iterate type="lt">
                                    <p:tmPct val="0"/>
                                  </p:iterate>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34" presetClass="emph" presetSubtype="0" fill="hold" grpId="1" nodeType="withEffect">
                                  <p:stCondLst>
                                    <p:cond delay="0"/>
                                  </p:stCondLst>
                                  <p:iterate type="lt">
                                    <p:tmPct val="10000"/>
                                  </p:iterate>
                                  <p:childTnLst>
                                    <p:animMotion origin="layout" path="M -2.5E-6 3.7037E-7 L -2.5E-6 -0.07222 " pathEditMode="relative" rAng="0" ptsTypes="AA">
                                      <p:cBhvr>
                                        <p:cTn id="31" dur="250" accel="50000" decel="50000" autoRev="1" fill="hold">
                                          <p:stCondLst>
                                            <p:cond delay="0"/>
                                          </p:stCondLst>
                                        </p:cTn>
                                        <p:tgtEl>
                                          <p:spTgt spid="19"/>
                                        </p:tgtEl>
                                        <p:attrNameLst>
                                          <p:attrName>ppt_x</p:attrName>
                                          <p:attrName>ppt_y</p:attrName>
                                        </p:attrNameLst>
                                      </p:cBhvr>
                                      <p:rCtr x="0" y="-3611"/>
                                    </p:animMotion>
                                    <p:animRot by="1500000">
                                      <p:cBhvr>
                                        <p:cTn id="32" dur="125" fill="hold">
                                          <p:stCondLst>
                                            <p:cond delay="0"/>
                                          </p:stCondLst>
                                        </p:cTn>
                                        <p:tgtEl>
                                          <p:spTgt spid="19"/>
                                        </p:tgtEl>
                                        <p:attrNameLst>
                                          <p:attrName>r</p:attrName>
                                        </p:attrNameLst>
                                      </p:cBhvr>
                                    </p:animRot>
                                    <p:animRot by="-1500000">
                                      <p:cBhvr>
                                        <p:cTn id="33" dur="125" fill="hold">
                                          <p:stCondLst>
                                            <p:cond delay="125"/>
                                          </p:stCondLst>
                                        </p:cTn>
                                        <p:tgtEl>
                                          <p:spTgt spid="19"/>
                                        </p:tgtEl>
                                        <p:attrNameLst>
                                          <p:attrName>r</p:attrName>
                                        </p:attrNameLst>
                                      </p:cBhvr>
                                    </p:animRot>
                                    <p:animRot by="-1500000">
                                      <p:cBhvr>
                                        <p:cTn id="34" dur="125" fill="hold">
                                          <p:stCondLst>
                                            <p:cond delay="250"/>
                                          </p:stCondLst>
                                        </p:cTn>
                                        <p:tgtEl>
                                          <p:spTgt spid="19"/>
                                        </p:tgtEl>
                                        <p:attrNameLst>
                                          <p:attrName>r</p:attrName>
                                        </p:attrNameLst>
                                      </p:cBhvr>
                                    </p:animRot>
                                    <p:animRot by="1500000">
                                      <p:cBhvr>
                                        <p:cTn id="35" dur="125" fill="hold">
                                          <p:stCondLst>
                                            <p:cond delay="375"/>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6" repeatCount="indefinite" fill="hold" display="0">
                  <p:stCondLst>
                    <p:cond delay="indefinite"/>
                  </p:stCondLst>
                  <p:endCondLst>
                    <p:cond evt="onStopAudio" delay="0">
                      <p:tgtEl>
                        <p:sldTgt/>
                      </p:tgtEl>
                    </p:cond>
                  </p:endCondLst>
                </p:cTn>
                <p:tgtEl>
                  <p:spTgt spid="27"/>
                </p:tgtEl>
              </p:cMediaNode>
            </p:audio>
          </p:childTnLst>
        </p:cTn>
      </p:par>
    </p:tnLst>
    <p:bldLst>
      <p:bldP spid="15" grpId="0" animBg="1"/>
      <p:bldP spid="19" grpId="0" bldLvl="0" animBg="1"/>
      <p:bldP spid="1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2642452" y="3101161"/>
            <a:ext cx="1821249" cy="375637"/>
          </a:xfrm>
          <a:prstGeom prst="rect">
            <a:avLst/>
          </a:prstGeom>
          <a:solidFill>
            <a:srgbClr val="404040"/>
          </a:solidFill>
        </p:spPr>
        <p:txBody>
          <a:bodyPr wrap="square" lIns="0" tIns="0" rIns="72000" bIns="0" rtlCol="0" anchor="t">
            <a:no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微软雅黑 Light" panose="020B0502040204020203" pitchFamily="34" charset="-122"/>
                <a:cs typeface="+mn-ea"/>
                <a:sym typeface="+mn-lt"/>
              </a:rPr>
              <a:t>CHAPTER</a:t>
            </a:r>
            <a:endParaRPr kumimoji="0" lang="zh-CN" altLang="en-US" sz="2400" b="0" i="0" u="none" strike="noStrike" kern="1200" cap="none" spc="0" normalizeH="0" baseline="0" noProof="0" dirty="0">
              <a:ln>
                <a:noFill/>
              </a:ln>
              <a:solidFill>
                <a:prstClr val="white"/>
              </a:solidFill>
              <a:effectLst/>
              <a:uLnTx/>
              <a:uFillTx/>
              <a:latin typeface="微软雅黑 Light" panose="020B0502040204020203" pitchFamily="34" charset="-122"/>
              <a:cs typeface="+mn-ea"/>
              <a:sym typeface="+mn-lt"/>
            </a:endParaRPr>
          </a:p>
        </p:txBody>
      </p:sp>
      <p:sp>
        <p:nvSpPr>
          <p:cNvPr id="12" name="文本框 11"/>
          <p:cNvSpPr txBox="1"/>
          <p:nvPr/>
        </p:nvSpPr>
        <p:spPr>
          <a:xfrm>
            <a:off x="4205142" y="1650678"/>
            <a:ext cx="1292341" cy="31547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9900" b="0" i="0" u="none" strike="noStrike" kern="1200" cap="none" spc="0" normalizeH="0" baseline="0" noProof="0" dirty="0">
                <a:ln>
                  <a:noFill/>
                </a:ln>
                <a:solidFill>
                  <a:srgbClr val="E7E6E6"/>
                </a:solidFill>
                <a:effectLst/>
                <a:uLnTx/>
                <a:uFillTx/>
                <a:latin typeface="微软雅黑 Light" panose="020B0502040204020203" pitchFamily="34" charset="-122"/>
                <a:cs typeface="+mn-ea"/>
                <a:sym typeface="+mn-lt"/>
              </a:rPr>
              <a:t>0</a:t>
            </a:r>
            <a:endParaRPr kumimoji="0" lang="zh-CN" altLang="en-US" sz="19900" b="0" i="0" u="none" strike="noStrike" kern="1200" cap="none" spc="0" normalizeH="0" baseline="0" noProof="0" dirty="0">
              <a:ln>
                <a:noFill/>
              </a:ln>
              <a:solidFill>
                <a:srgbClr val="E7E6E6"/>
              </a:solidFill>
              <a:effectLst/>
              <a:uLnTx/>
              <a:uFillTx/>
              <a:latin typeface="微软雅黑 Light" panose="020B0502040204020203" pitchFamily="34" charset="-122"/>
              <a:cs typeface="+mn-ea"/>
              <a:sym typeface="+mn-lt"/>
            </a:endParaRPr>
          </a:p>
        </p:txBody>
      </p:sp>
      <p:sp>
        <p:nvSpPr>
          <p:cNvPr id="18" name="文本框 17"/>
          <p:cNvSpPr txBox="1"/>
          <p:nvPr/>
        </p:nvSpPr>
        <p:spPr>
          <a:xfrm>
            <a:off x="5299762" y="1650678"/>
            <a:ext cx="702436" cy="31547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9900" b="0" i="0" u="none" strike="noStrike" kern="1200" cap="none" spc="0" normalizeH="0" baseline="0" noProof="0" dirty="0">
                <a:ln>
                  <a:noFill/>
                </a:ln>
                <a:solidFill>
                  <a:srgbClr val="E7E6E6"/>
                </a:solidFill>
                <a:effectLst/>
                <a:uLnTx/>
                <a:uFillTx/>
                <a:latin typeface="微软雅黑 Light" panose="020B0502040204020203" pitchFamily="34" charset="-122"/>
                <a:cs typeface="+mn-ea"/>
                <a:sym typeface="+mn-lt"/>
              </a:rPr>
              <a:t>1</a:t>
            </a:r>
            <a:endParaRPr kumimoji="0" lang="zh-CN" altLang="en-US" sz="19900" b="0" i="0" u="none" strike="noStrike" kern="1200" cap="none" spc="0" normalizeH="0" baseline="0" noProof="0" dirty="0">
              <a:ln>
                <a:noFill/>
              </a:ln>
              <a:solidFill>
                <a:srgbClr val="E7E6E6"/>
              </a:solidFill>
              <a:effectLst/>
              <a:uLnTx/>
              <a:uFillTx/>
              <a:latin typeface="微软雅黑 Light" panose="020B0502040204020203" pitchFamily="34" charset="-122"/>
              <a:cs typeface="+mn-ea"/>
              <a:sym typeface="+mn-lt"/>
            </a:endParaRPr>
          </a:p>
        </p:txBody>
      </p:sp>
      <p:sp>
        <p:nvSpPr>
          <p:cNvPr id="9" name="TextBox 16"/>
          <p:cNvSpPr txBox="1"/>
          <p:nvPr/>
        </p:nvSpPr>
        <p:spPr>
          <a:xfrm>
            <a:off x="6100097" y="2765759"/>
            <a:ext cx="3690620" cy="1106805"/>
          </a:xfrm>
          <a:prstGeom prst="rect">
            <a:avLst/>
          </a:prstGeom>
          <a:noFill/>
        </p:spPr>
        <p:txBody>
          <a:bodyPr wrap="none" rtlCol="0">
            <a:spAutoFit/>
          </a:bodyPr>
          <a:lstStyle/>
          <a:p>
            <a:r>
              <a:rPr lang="zh-CN" altLang="en-US" sz="6600" b="1" spc="300" dirty="0">
                <a:solidFill>
                  <a:schemeClr val="tx1">
                    <a:lumMod val="65000"/>
                    <a:lumOff val="35000"/>
                  </a:schemeClr>
                </a:solidFill>
                <a:latin typeface="微软雅黑 Light" panose="020B0502040204020203" pitchFamily="34" charset="-122"/>
                <a:ea typeface="微软雅黑 Light" panose="020B0502040204020203" pitchFamily="34" charset="-122"/>
                <a:cs typeface="微软雅黑 Light" panose="020B0502040204020203" pitchFamily="34" charset="-122"/>
              </a:rPr>
              <a:t>建设概况</a:t>
            </a:r>
            <a:endParaRPr lang="en-US" altLang="zh-CN" sz="6600" b="1" spc="300" dirty="0">
              <a:solidFill>
                <a:schemeClr val="tx1">
                  <a:lumMod val="65000"/>
                  <a:lumOff val="35000"/>
                </a:schemeClr>
              </a:solidFill>
              <a:latin typeface="微软雅黑 Light" panose="020B0502040204020203" pitchFamily="34" charset="-122"/>
              <a:ea typeface="微软雅黑 Light" panose="020B0502040204020203" pitchFamily="34" charset="-122"/>
              <a:cs typeface="微软雅黑 Light" panose="020B0502040204020203" pitchFamily="34" charset="-122"/>
            </a:endParaRPr>
          </a:p>
        </p:txBody>
      </p:sp>
      <p:sp>
        <p:nvSpPr>
          <p:cNvPr id="10" name="矩形 9"/>
          <p:cNvSpPr/>
          <p:nvPr/>
        </p:nvSpPr>
        <p:spPr>
          <a:xfrm>
            <a:off x="166255" y="221673"/>
            <a:ext cx="11817927" cy="6414654"/>
          </a:xfrm>
          <a:prstGeom prst="rect">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4000">
        <p:random/>
      </p:transition>
    </mc:Choice>
    <mc:Fallback>
      <p:transition spd="slow" advClick="0"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150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ppt_w</p:attrName>
                                        </p:attrNameLst>
                                      </p:cBhvr>
                                      <p:tavLst>
                                        <p:tav tm="0" fmla="#ppt_w*sin(2.5*pi*$)">
                                          <p:val>
                                            <p:fltVal val="0"/>
                                          </p:val>
                                        </p:tav>
                                        <p:tav tm="100000">
                                          <p:val>
                                            <p:fltVal val="1"/>
                                          </p:val>
                                        </p:tav>
                                      </p:tavLst>
                                    </p:anim>
                                    <p:anim calcmode="lin" valueType="num">
                                      <p:cBhvr>
                                        <p:cTn id="9" dur="1000" fill="hold"/>
                                        <p:tgtEl>
                                          <p:spTgt spid="12"/>
                                        </p:tgtEl>
                                        <p:attrNameLst>
                                          <p:attrName>ppt_h</p:attrName>
                                        </p:attrNameLst>
                                      </p:cBhvr>
                                      <p:tavLst>
                                        <p:tav tm="0">
                                          <p:val>
                                            <p:strVal val="#ppt_h"/>
                                          </p:val>
                                        </p:tav>
                                        <p:tav tm="100000">
                                          <p:val>
                                            <p:strVal val="#ppt_h"/>
                                          </p:val>
                                        </p:tav>
                                      </p:tavLst>
                                    </p:anim>
                                  </p:childTnLst>
                                </p:cTn>
                              </p:par>
                              <p:par>
                                <p:cTn id="10" presetID="36" presetClass="emph" presetSubtype="0" fill="hold" grpId="1" nodeType="withEffect">
                                  <p:stCondLst>
                                    <p:cond delay="1500"/>
                                  </p:stCondLst>
                                  <p:iterate type="lt">
                                    <p:tmPct val="10000"/>
                                  </p:iterate>
                                  <p:childTnLst>
                                    <p:animScale>
                                      <p:cBhvr>
                                        <p:cTn id="11" dur="500" autoRev="1" fill="hold">
                                          <p:stCondLst>
                                            <p:cond delay="0"/>
                                          </p:stCondLst>
                                        </p:cTn>
                                        <p:tgtEl>
                                          <p:spTgt spid="12"/>
                                        </p:tgtEl>
                                      </p:cBhvr>
                                      <p:to x="80000" y="100000"/>
                                    </p:animScale>
                                    <p:anim by="(#ppt_w*0.10)" calcmode="lin" valueType="num">
                                      <p:cBhvr>
                                        <p:cTn id="12" dur="500" autoRev="1" fill="hold">
                                          <p:stCondLst>
                                            <p:cond delay="0"/>
                                          </p:stCondLst>
                                        </p:cTn>
                                        <p:tgtEl>
                                          <p:spTgt spid="12"/>
                                        </p:tgtEl>
                                        <p:attrNameLst>
                                          <p:attrName>ppt_x</p:attrName>
                                        </p:attrNameLst>
                                      </p:cBhvr>
                                    </p:anim>
                                    <p:anim by="(-#ppt_w*0.10)" calcmode="lin" valueType="num">
                                      <p:cBhvr>
                                        <p:cTn id="13" dur="500" autoRev="1" fill="hold">
                                          <p:stCondLst>
                                            <p:cond delay="0"/>
                                          </p:stCondLst>
                                        </p:cTn>
                                        <p:tgtEl>
                                          <p:spTgt spid="12"/>
                                        </p:tgtEl>
                                        <p:attrNameLst>
                                          <p:attrName>ppt_y</p:attrName>
                                        </p:attrNameLst>
                                      </p:cBhvr>
                                    </p:anim>
                                    <p:animRot by="-480000">
                                      <p:cBhvr>
                                        <p:cTn id="14" dur="500" autoRev="1" fill="hold">
                                          <p:stCondLst>
                                            <p:cond delay="0"/>
                                          </p:stCondLst>
                                        </p:cTn>
                                        <p:tgtEl>
                                          <p:spTgt spid="12"/>
                                        </p:tgtEl>
                                        <p:attrNameLst>
                                          <p:attrName>r</p:attrName>
                                        </p:attrNameLst>
                                      </p:cBhvr>
                                    </p:animRot>
                                  </p:childTnLst>
                                </p:cTn>
                              </p:par>
                              <p:par>
                                <p:cTn id="15" presetID="50" presetClass="entr" presetSubtype="0" decel="100000" fill="hold" grpId="0" nodeType="withEffect">
                                  <p:stCondLst>
                                    <p:cond delay="150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3"/>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45" presetClass="entr" presetSubtype="0" fill="hold" grpId="0" nodeType="withEffect">
                                  <p:stCondLst>
                                    <p:cond delay="2000"/>
                                  </p:stCondLst>
                                  <p:iterate type="lt">
                                    <p:tmPct val="10000"/>
                                  </p:iterate>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ppt_w</p:attrName>
                                        </p:attrNameLst>
                                      </p:cBhvr>
                                      <p:tavLst>
                                        <p:tav tm="0" fmla="#ppt_w*sin(2.5*pi*$)">
                                          <p:val>
                                            <p:fltVal val="0"/>
                                          </p:val>
                                        </p:tav>
                                        <p:tav tm="100000">
                                          <p:val>
                                            <p:fltVal val="1"/>
                                          </p:val>
                                        </p:tav>
                                      </p:tavLst>
                                    </p:anim>
                                    <p:anim calcmode="lin" valueType="num">
                                      <p:cBhvr>
                                        <p:cTn id="24" dur="1000" fill="hold"/>
                                        <p:tgtEl>
                                          <p:spTgt spid="18"/>
                                        </p:tgtEl>
                                        <p:attrNameLst>
                                          <p:attrName>ppt_h</p:attrName>
                                        </p:attrNameLst>
                                      </p:cBhvr>
                                      <p:tavLst>
                                        <p:tav tm="0">
                                          <p:val>
                                            <p:strVal val="#ppt_h"/>
                                          </p:val>
                                        </p:tav>
                                        <p:tav tm="100000">
                                          <p:val>
                                            <p:strVal val="#ppt_h"/>
                                          </p:val>
                                        </p:tav>
                                      </p:tavLst>
                                    </p:anim>
                                  </p:childTnLst>
                                </p:cTn>
                              </p:par>
                              <p:par>
                                <p:cTn id="25" presetID="36" presetClass="emph" presetSubtype="0" fill="hold" grpId="1" nodeType="withEffect">
                                  <p:stCondLst>
                                    <p:cond delay="2000"/>
                                  </p:stCondLst>
                                  <p:iterate type="lt">
                                    <p:tmPct val="10000"/>
                                  </p:iterate>
                                  <p:childTnLst>
                                    <p:animScale>
                                      <p:cBhvr>
                                        <p:cTn id="26" dur="500" autoRev="1" fill="hold">
                                          <p:stCondLst>
                                            <p:cond delay="0"/>
                                          </p:stCondLst>
                                        </p:cTn>
                                        <p:tgtEl>
                                          <p:spTgt spid="18"/>
                                        </p:tgtEl>
                                      </p:cBhvr>
                                      <p:to x="80000" y="100000"/>
                                    </p:animScale>
                                    <p:anim by="(#ppt_w*0.10)" calcmode="lin" valueType="num">
                                      <p:cBhvr>
                                        <p:cTn id="27" dur="500" autoRev="1" fill="hold">
                                          <p:stCondLst>
                                            <p:cond delay="0"/>
                                          </p:stCondLst>
                                        </p:cTn>
                                        <p:tgtEl>
                                          <p:spTgt spid="18"/>
                                        </p:tgtEl>
                                        <p:attrNameLst>
                                          <p:attrName>ppt_x</p:attrName>
                                        </p:attrNameLst>
                                      </p:cBhvr>
                                    </p:anim>
                                    <p:anim by="(-#ppt_w*0.10)" calcmode="lin" valueType="num">
                                      <p:cBhvr>
                                        <p:cTn id="28" dur="500" autoRev="1" fill="hold">
                                          <p:stCondLst>
                                            <p:cond delay="0"/>
                                          </p:stCondLst>
                                        </p:cTn>
                                        <p:tgtEl>
                                          <p:spTgt spid="18"/>
                                        </p:tgtEl>
                                        <p:attrNameLst>
                                          <p:attrName>ppt_y</p:attrName>
                                        </p:attrNameLst>
                                      </p:cBhvr>
                                    </p:anim>
                                    <p:animRot by="-480000">
                                      <p:cBhvr>
                                        <p:cTn id="29" dur="500" autoRev="1" fill="hold">
                                          <p:stCondLst>
                                            <p:cond delay="0"/>
                                          </p:stCondLst>
                                        </p:cTn>
                                        <p:tgtEl>
                                          <p:spTgt spid="18"/>
                                        </p:tgtEl>
                                        <p:attrNameLst>
                                          <p:attrName>r</p:attrName>
                                        </p:attrNameLst>
                                      </p:cBhvr>
                                    </p:animRot>
                                  </p:childTnLst>
                                </p:cTn>
                              </p:par>
                              <p:par>
                                <p:cTn id="30" presetID="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p:bldP spid="12" grpId="1"/>
      <p:bldP spid="18" grpId="0"/>
      <p:bldP spid="18" grpId="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02920" y="1426845"/>
            <a:ext cx="6156325" cy="3538220"/>
          </a:xfrm>
          <a:prstGeom prst="rect">
            <a:avLst/>
          </a:prstGeom>
          <a:noFill/>
        </p:spPr>
        <p:txBody>
          <a:bodyPr wrap="square" rtlCol="0">
            <a:spAutoFit/>
          </a:bodyPr>
          <a:p>
            <a:r>
              <a:rPr lang="zh-CN" altLang="en-US" sz="2800"/>
              <a:t>2019 年7月，湖南省教育厅印发《关于公布2019年湖南省职业教育专业教学资源库立项名单的通知》（湘教通〔2019〕238号）正式批复立项省级职业教育环境评价与咨询服务专业教学资源库项目（以下简称环境咨询资源库）。长沙环境保护职业技术学院为唯一主持单位。</a:t>
            </a:r>
            <a:endParaRPr lang="zh-CN" altLang="en-US" sz="2800"/>
          </a:p>
        </p:txBody>
      </p:sp>
      <p:pic>
        <p:nvPicPr>
          <p:cNvPr id="5" name="图片 4"/>
          <p:cNvPicPr>
            <a:picLocks noChangeAspect="1"/>
          </p:cNvPicPr>
          <p:nvPr>
            <p:custDataLst>
              <p:tags r:id="rId1"/>
            </p:custDataLst>
          </p:nvPr>
        </p:nvPicPr>
        <p:blipFill>
          <a:blip r:embed="rId2"/>
          <a:stretch>
            <a:fillRect/>
          </a:stretch>
        </p:blipFill>
        <p:spPr>
          <a:xfrm>
            <a:off x="7118985" y="278130"/>
            <a:ext cx="4411980" cy="63017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287135" y="519430"/>
            <a:ext cx="5034915" cy="5631180"/>
          </a:xfrm>
          <a:prstGeom prst="rect">
            <a:avLst/>
          </a:prstGeom>
          <a:noFill/>
        </p:spPr>
        <p:txBody>
          <a:bodyPr wrap="square" rtlCol="0">
            <a:spAutoFit/>
          </a:bodyPr>
          <a:p>
            <a:pPr algn="just"/>
            <a:r>
              <a:rPr lang="zh-CN" altLang="en-US" sz="2400"/>
              <a:t>2021年3月，教育部印发《职业教育专业目录（2021年）》，</a:t>
            </a:r>
            <a:r>
              <a:rPr lang="zh-CN" altLang="en-US" sz="2400" b="1">
                <a:solidFill>
                  <a:srgbClr val="0070C0"/>
                </a:solidFill>
              </a:rPr>
              <a:t>将环境评价与咨询服务专业与环境规划与管理专业合并、更名为环境管理与评价专业</a:t>
            </a:r>
            <a:r>
              <a:rPr lang="zh-CN" altLang="en-US" sz="2400"/>
              <a:t>，并赋予该专业新的内涵。为适应新的专业发展需求，我院高度重视新专业的建设，积极谋划、统筹考虑专业课程体系构建和课程内容建设。经多方论证，高水平构建了环境管理与评价专业课程体系，优化了课程建设内容，环境管理与评价专业教学资源库的建设打下了坚实的基础。（为保证前后的一致性，专业教学资源库的名称仍沿用立项文件中的名称。）</a:t>
            </a:r>
            <a:endParaRPr lang="zh-CN" altLang="en-US" sz="2400"/>
          </a:p>
        </p:txBody>
      </p:sp>
      <p:pic>
        <p:nvPicPr>
          <p:cNvPr id="2" name="图片 1"/>
          <p:cNvPicPr>
            <a:picLocks noChangeAspect="1"/>
          </p:cNvPicPr>
          <p:nvPr>
            <p:custDataLst>
              <p:tags r:id="rId1"/>
            </p:custDataLst>
          </p:nvPr>
        </p:nvPicPr>
        <p:blipFill>
          <a:blip r:embed="rId2"/>
          <a:stretch>
            <a:fillRect/>
          </a:stretch>
        </p:blipFill>
        <p:spPr>
          <a:xfrm>
            <a:off x="213995" y="1036320"/>
            <a:ext cx="6073140" cy="34213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30835" y="487680"/>
            <a:ext cx="5572760" cy="5323205"/>
          </a:xfrm>
          <a:prstGeom prst="rect">
            <a:avLst/>
          </a:prstGeom>
          <a:noFill/>
        </p:spPr>
        <p:txBody>
          <a:bodyPr wrap="square" rtlCol="0">
            <a:spAutoFit/>
          </a:bodyPr>
          <a:p>
            <a:r>
              <a:rPr lang="zh-CN" altLang="en-US" sz="2000"/>
              <a:t>本项目联合山东水利职业学院、黄河水利职业技术学院等2所高职院校及4家行业企业、出版社等共7家单位共同组建开发建设团队。选择高教出版社“智慧职教”“职教云”“MOOC 学院”作为共享平台，进行了建设、应用与推广。</a:t>
            </a:r>
            <a:r>
              <a:rPr lang="zh-CN" altLang="en-US" sz="2000" b="1">
                <a:solidFill>
                  <a:srgbClr val="0070C0"/>
                </a:solidFill>
              </a:rPr>
              <a:t>截至2023年6月29日，注册用户达40862人，项目主持院校本专业学生使用资源库100%；项目主持院校专业教师使用资源库的教学时数占专业课总学时的平均比例达82.34%。完成了28个子项目的建设任务，其中，19门专业标准化课程、340个微课、1747个视频、458个音频以及大量的图片及文档</a:t>
            </a:r>
            <a:r>
              <a:rPr lang="zh-CN" altLang="en-US" sz="2000"/>
              <a:t>等素材资源组成的省级职业教育环境评价与咨询服务专业教学资源库。</a:t>
            </a:r>
            <a:endParaRPr lang="zh-CN" altLang="en-US" sz="2000"/>
          </a:p>
          <a:p>
            <a:r>
              <a:rPr lang="zh-CN" altLang="en-US" sz="2000"/>
              <a:t>按照项目建设方案的要求，预算资金总额510万元，其中财政专项资金250万元，行业企业投入60万元，学院自筹200万元，有效保障了项目既定的各项建设任务按期完成。</a:t>
            </a:r>
            <a:endParaRPr lang="zh-CN" altLang="en-US" sz="2000"/>
          </a:p>
        </p:txBody>
      </p:sp>
      <p:pic>
        <p:nvPicPr>
          <p:cNvPr id="107" name="图片 15"/>
          <p:cNvPicPr>
            <a:picLocks noChangeAspect="1"/>
          </p:cNvPicPr>
          <p:nvPr>
            <p:custDataLst>
              <p:tags r:id="rId1"/>
            </p:custDataLst>
          </p:nvPr>
        </p:nvPicPr>
        <p:blipFill>
          <a:blip r:embed="rId2"/>
          <a:stretch>
            <a:fillRect/>
          </a:stretch>
        </p:blipFill>
        <p:spPr>
          <a:xfrm>
            <a:off x="234315" y="5372100"/>
            <a:ext cx="11723370" cy="1100455"/>
          </a:xfrm>
          <a:prstGeom prst="rect">
            <a:avLst/>
          </a:prstGeom>
          <a:noFill/>
          <a:ln>
            <a:noFill/>
          </a:ln>
        </p:spPr>
      </p:pic>
      <p:pic>
        <p:nvPicPr>
          <p:cNvPr id="3" name="图片 2"/>
          <p:cNvPicPr>
            <a:picLocks noChangeAspect="1"/>
          </p:cNvPicPr>
          <p:nvPr>
            <p:custDataLst>
              <p:tags r:id="rId3"/>
            </p:custDataLst>
          </p:nvPr>
        </p:nvPicPr>
        <p:blipFill>
          <a:blip r:embed="rId4"/>
          <a:stretch>
            <a:fillRect/>
          </a:stretch>
        </p:blipFill>
        <p:spPr>
          <a:xfrm>
            <a:off x="5792470" y="1210945"/>
            <a:ext cx="6238240" cy="30175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2642452" y="3101161"/>
            <a:ext cx="1821249" cy="375637"/>
          </a:xfrm>
          <a:prstGeom prst="rect">
            <a:avLst/>
          </a:prstGeom>
          <a:solidFill>
            <a:srgbClr val="404040"/>
          </a:solidFill>
        </p:spPr>
        <p:txBody>
          <a:bodyPr wrap="square" lIns="0" tIns="0" rIns="72000" bIns="0" rtlCol="0" anchor="t">
            <a:no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微软雅黑 Light" panose="020B0502040204020203" pitchFamily="34" charset="-122"/>
                <a:cs typeface="+mn-ea"/>
                <a:sym typeface="+mn-lt"/>
              </a:rPr>
              <a:t>CHAPTER</a:t>
            </a:r>
            <a:endParaRPr kumimoji="0" lang="zh-CN" altLang="en-US" sz="2400" b="0" i="0" u="none" strike="noStrike" kern="1200" cap="none" spc="0" normalizeH="0" baseline="0" noProof="0" dirty="0">
              <a:ln>
                <a:noFill/>
              </a:ln>
              <a:solidFill>
                <a:prstClr val="white"/>
              </a:solidFill>
              <a:effectLst/>
              <a:uLnTx/>
              <a:uFillTx/>
              <a:latin typeface="微软雅黑 Light" panose="020B0502040204020203" pitchFamily="34" charset="-122"/>
              <a:cs typeface="+mn-ea"/>
              <a:sym typeface="+mn-lt"/>
            </a:endParaRPr>
          </a:p>
        </p:txBody>
      </p:sp>
      <p:sp>
        <p:nvSpPr>
          <p:cNvPr id="12" name="文本框 11"/>
          <p:cNvSpPr txBox="1"/>
          <p:nvPr/>
        </p:nvSpPr>
        <p:spPr>
          <a:xfrm>
            <a:off x="4205142" y="1650678"/>
            <a:ext cx="1292341" cy="31547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9900" b="0" i="0" u="none" strike="noStrike" kern="1200" cap="none" spc="0" normalizeH="0" baseline="0" noProof="0" dirty="0">
                <a:ln>
                  <a:noFill/>
                </a:ln>
                <a:solidFill>
                  <a:srgbClr val="E7E6E6"/>
                </a:solidFill>
                <a:effectLst/>
                <a:uLnTx/>
                <a:uFillTx/>
                <a:latin typeface="微软雅黑 Light" panose="020B0502040204020203" pitchFamily="34" charset="-122"/>
                <a:cs typeface="+mn-ea"/>
                <a:sym typeface="+mn-lt"/>
              </a:rPr>
              <a:t>0</a:t>
            </a:r>
            <a:endParaRPr kumimoji="0" lang="zh-CN" altLang="en-US" sz="19900" b="0" i="0" u="none" strike="noStrike" kern="1200" cap="none" spc="0" normalizeH="0" baseline="0" noProof="0" dirty="0">
              <a:ln>
                <a:noFill/>
              </a:ln>
              <a:solidFill>
                <a:srgbClr val="E7E6E6"/>
              </a:solidFill>
              <a:effectLst/>
              <a:uLnTx/>
              <a:uFillTx/>
              <a:latin typeface="微软雅黑 Light" panose="020B0502040204020203" pitchFamily="34" charset="-122"/>
              <a:cs typeface="+mn-ea"/>
              <a:sym typeface="+mn-lt"/>
            </a:endParaRPr>
          </a:p>
        </p:txBody>
      </p:sp>
      <p:sp>
        <p:nvSpPr>
          <p:cNvPr id="18" name="文本框 17"/>
          <p:cNvSpPr txBox="1"/>
          <p:nvPr/>
        </p:nvSpPr>
        <p:spPr>
          <a:xfrm>
            <a:off x="5299762" y="1650678"/>
            <a:ext cx="1180131" cy="3154710"/>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9900" b="0" i="0" u="none" strike="noStrike" kern="1200" cap="none" spc="0" normalizeH="0" baseline="0" noProof="0" dirty="0" smtClean="0">
                <a:ln>
                  <a:noFill/>
                </a:ln>
                <a:solidFill>
                  <a:srgbClr val="E7E6E6"/>
                </a:solidFill>
                <a:effectLst/>
                <a:uLnTx/>
                <a:uFillTx/>
                <a:latin typeface="微软雅黑 Light" panose="020B0502040204020203" pitchFamily="34" charset="-122"/>
                <a:cs typeface="+mn-ea"/>
                <a:sym typeface="+mn-lt"/>
              </a:rPr>
              <a:t>2</a:t>
            </a:r>
            <a:endParaRPr kumimoji="0" lang="zh-CN" altLang="en-US" sz="19900" b="0" i="0" u="none" strike="noStrike" kern="1200" cap="none" spc="0" normalizeH="0" baseline="0" noProof="0" dirty="0">
              <a:ln>
                <a:noFill/>
              </a:ln>
              <a:solidFill>
                <a:srgbClr val="E7E6E6"/>
              </a:solidFill>
              <a:effectLst/>
              <a:uLnTx/>
              <a:uFillTx/>
              <a:latin typeface="微软雅黑 Light" panose="020B0502040204020203" pitchFamily="34" charset="-122"/>
              <a:cs typeface="+mn-ea"/>
              <a:sym typeface="+mn-lt"/>
            </a:endParaRPr>
          </a:p>
        </p:txBody>
      </p:sp>
      <p:sp>
        <p:nvSpPr>
          <p:cNvPr id="9" name="TextBox 16"/>
          <p:cNvSpPr txBox="1"/>
          <p:nvPr/>
        </p:nvSpPr>
        <p:spPr>
          <a:xfrm>
            <a:off x="6592103" y="2724195"/>
            <a:ext cx="3690620" cy="1106805"/>
          </a:xfrm>
          <a:prstGeom prst="rect">
            <a:avLst/>
          </a:prstGeom>
          <a:noFill/>
        </p:spPr>
        <p:txBody>
          <a:bodyPr wrap="none" rtlCol="0">
            <a:spAutoFit/>
          </a:bodyPr>
          <a:lstStyle/>
          <a:p>
            <a:r>
              <a:rPr lang="zh-CN" altLang="en-US" sz="6600" b="1" spc="300" dirty="0">
                <a:solidFill>
                  <a:schemeClr val="tx1">
                    <a:lumMod val="65000"/>
                    <a:lumOff val="35000"/>
                  </a:schemeClr>
                </a:solidFill>
                <a:latin typeface="微软雅黑 Light" panose="020B0502040204020203" pitchFamily="34" charset="-122"/>
                <a:ea typeface="微软雅黑 Light" panose="020B0502040204020203" pitchFamily="34" charset="-122"/>
                <a:cs typeface="微软雅黑 Light" panose="020B0502040204020203" pitchFamily="34" charset="-122"/>
              </a:rPr>
              <a:t>主要成效</a:t>
            </a:r>
            <a:endParaRPr lang="zh-CN" altLang="en-US" sz="6600" b="1" spc="300" dirty="0">
              <a:solidFill>
                <a:schemeClr val="tx1">
                  <a:lumMod val="65000"/>
                  <a:lumOff val="35000"/>
                </a:schemeClr>
              </a:solidFill>
              <a:latin typeface="微软雅黑 Light" panose="020B0502040204020203" pitchFamily="34" charset="-122"/>
              <a:ea typeface="微软雅黑 Light" panose="020B0502040204020203" pitchFamily="34" charset="-122"/>
              <a:cs typeface="微软雅黑 Light" panose="020B0502040204020203" pitchFamily="34" charset="-122"/>
            </a:endParaRPr>
          </a:p>
        </p:txBody>
      </p:sp>
      <p:sp>
        <p:nvSpPr>
          <p:cNvPr id="10" name="矩形 9"/>
          <p:cNvSpPr/>
          <p:nvPr/>
        </p:nvSpPr>
        <p:spPr>
          <a:xfrm>
            <a:off x="166255" y="221673"/>
            <a:ext cx="11817927" cy="6414654"/>
          </a:xfrm>
          <a:prstGeom prst="rect">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4000">
        <p:random/>
      </p:transition>
    </mc:Choice>
    <mc:Fallback>
      <p:transition spd="slow" advClick="0"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150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ppt_w</p:attrName>
                                        </p:attrNameLst>
                                      </p:cBhvr>
                                      <p:tavLst>
                                        <p:tav tm="0" fmla="#ppt_w*sin(2.5*pi*$)">
                                          <p:val>
                                            <p:fltVal val="0"/>
                                          </p:val>
                                        </p:tav>
                                        <p:tav tm="100000">
                                          <p:val>
                                            <p:fltVal val="1"/>
                                          </p:val>
                                        </p:tav>
                                      </p:tavLst>
                                    </p:anim>
                                    <p:anim calcmode="lin" valueType="num">
                                      <p:cBhvr>
                                        <p:cTn id="9" dur="1000" fill="hold"/>
                                        <p:tgtEl>
                                          <p:spTgt spid="12"/>
                                        </p:tgtEl>
                                        <p:attrNameLst>
                                          <p:attrName>ppt_h</p:attrName>
                                        </p:attrNameLst>
                                      </p:cBhvr>
                                      <p:tavLst>
                                        <p:tav tm="0">
                                          <p:val>
                                            <p:strVal val="#ppt_h"/>
                                          </p:val>
                                        </p:tav>
                                        <p:tav tm="100000">
                                          <p:val>
                                            <p:strVal val="#ppt_h"/>
                                          </p:val>
                                        </p:tav>
                                      </p:tavLst>
                                    </p:anim>
                                  </p:childTnLst>
                                </p:cTn>
                              </p:par>
                              <p:par>
                                <p:cTn id="10" presetID="36" presetClass="emph" presetSubtype="0" fill="hold" grpId="1" nodeType="withEffect">
                                  <p:stCondLst>
                                    <p:cond delay="1500"/>
                                  </p:stCondLst>
                                  <p:iterate type="lt">
                                    <p:tmPct val="10000"/>
                                  </p:iterate>
                                  <p:childTnLst>
                                    <p:animScale>
                                      <p:cBhvr>
                                        <p:cTn id="11" dur="500" autoRev="1" fill="hold">
                                          <p:stCondLst>
                                            <p:cond delay="0"/>
                                          </p:stCondLst>
                                        </p:cTn>
                                        <p:tgtEl>
                                          <p:spTgt spid="12"/>
                                        </p:tgtEl>
                                      </p:cBhvr>
                                      <p:to x="80000" y="100000"/>
                                    </p:animScale>
                                    <p:anim by="(#ppt_w*0.10)" calcmode="lin" valueType="num">
                                      <p:cBhvr>
                                        <p:cTn id="12" dur="500" autoRev="1" fill="hold">
                                          <p:stCondLst>
                                            <p:cond delay="0"/>
                                          </p:stCondLst>
                                        </p:cTn>
                                        <p:tgtEl>
                                          <p:spTgt spid="12"/>
                                        </p:tgtEl>
                                        <p:attrNameLst>
                                          <p:attrName>ppt_x</p:attrName>
                                        </p:attrNameLst>
                                      </p:cBhvr>
                                    </p:anim>
                                    <p:anim by="(-#ppt_w*0.10)" calcmode="lin" valueType="num">
                                      <p:cBhvr>
                                        <p:cTn id="13" dur="500" autoRev="1" fill="hold">
                                          <p:stCondLst>
                                            <p:cond delay="0"/>
                                          </p:stCondLst>
                                        </p:cTn>
                                        <p:tgtEl>
                                          <p:spTgt spid="12"/>
                                        </p:tgtEl>
                                        <p:attrNameLst>
                                          <p:attrName>ppt_y</p:attrName>
                                        </p:attrNameLst>
                                      </p:cBhvr>
                                    </p:anim>
                                    <p:animRot by="-480000">
                                      <p:cBhvr>
                                        <p:cTn id="14" dur="500" autoRev="1" fill="hold">
                                          <p:stCondLst>
                                            <p:cond delay="0"/>
                                          </p:stCondLst>
                                        </p:cTn>
                                        <p:tgtEl>
                                          <p:spTgt spid="12"/>
                                        </p:tgtEl>
                                        <p:attrNameLst>
                                          <p:attrName>r</p:attrName>
                                        </p:attrNameLst>
                                      </p:cBhvr>
                                    </p:animRot>
                                  </p:childTnLst>
                                </p:cTn>
                              </p:par>
                              <p:par>
                                <p:cTn id="15" presetID="50" presetClass="entr" presetSubtype="0" decel="100000" fill="hold" grpId="0" nodeType="withEffect">
                                  <p:stCondLst>
                                    <p:cond delay="150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3"/>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45" presetClass="entr" presetSubtype="0" fill="hold" grpId="0" nodeType="withEffect">
                                  <p:stCondLst>
                                    <p:cond delay="2000"/>
                                  </p:stCondLst>
                                  <p:iterate type="lt">
                                    <p:tmPct val="10000"/>
                                  </p:iterate>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ppt_w</p:attrName>
                                        </p:attrNameLst>
                                      </p:cBhvr>
                                      <p:tavLst>
                                        <p:tav tm="0" fmla="#ppt_w*sin(2.5*pi*$)">
                                          <p:val>
                                            <p:fltVal val="0"/>
                                          </p:val>
                                        </p:tav>
                                        <p:tav tm="100000">
                                          <p:val>
                                            <p:fltVal val="1"/>
                                          </p:val>
                                        </p:tav>
                                      </p:tavLst>
                                    </p:anim>
                                    <p:anim calcmode="lin" valueType="num">
                                      <p:cBhvr>
                                        <p:cTn id="24" dur="1000" fill="hold"/>
                                        <p:tgtEl>
                                          <p:spTgt spid="18"/>
                                        </p:tgtEl>
                                        <p:attrNameLst>
                                          <p:attrName>ppt_h</p:attrName>
                                        </p:attrNameLst>
                                      </p:cBhvr>
                                      <p:tavLst>
                                        <p:tav tm="0">
                                          <p:val>
                                            <p:strVal val="#ppt_h"/>
                                          </p:val>
                                        </p:tav>
                                        <p:tav tm="100000">
                                          <p:val>
                                            <p:strVal val="#ppt_h"/>
                                          </p:val>
                                        </p:tav>
                                      </p:tavLst>
                                    </p:anim>
                                  </p:childTnLst>
                                </p:cTn>
                              </p:par>
                              <p:par>
                                <p:cTn id="25" presetID="36" presetClass="emph" presetSubtype="0" fill="hold" grpId="1" nodeType="withEffect">
                                  <p:stCondLst>
                                    <p:cond delay="2000"/>
                                  </p:stCondLst>
                                  <p:iterate type="lt">
                                    <p:tmPct val="10000"/>
                                  </p:iterate>
                                  <p:childTnLst>
                                    <p:animScale>
                                      <p:cBhvr>
                                        <p:cTn id="26" dur="500" autoRev="1" fill="hold">
                                          <p:stCondLst>
                                            <p:cond delay="0"/>
                                          </p:stCondLst>
                                        </p:cTn>
                                        <p:tgtEl>
                                          <p:spTgt spid="18"/>
                                        </p:tgtEl>
                                      </p:cBhvr>
                                      <p:to x="80000" y="100000"/>
                                    </p:animScale>
                                    <p:anim by="(#ppt_w*0.10)" calcmode="lin" valueType="num">
                                      <p:cBhvr>
                                        <p:cTn id="27" dur="500" autoRev="1" fill="hold">
                                          <p:stCondLst>
                                            <p:cond delay="0"/>
                                          </p:stCondLst>
                                        </p:cTn>
                                        <p:tgtEl>
                                          <p:spTgt spid="18"/>
                                        </p:tgtEl>
                                        <p:attrNameLst>
                                          <p:attrName>ppt_x</p:attrName>
                                        </p:attrNameLst>
                                      </p:cBhvr>
                                    </p:anim>
                                    <p:anim by="(-#ppt_w*0.10)" calcmode="lin" valueType="num">
                                      <p:cBhvr>
                                        <p:cTn id="28" dur="500" autoRev="1" fill="hold">
                                          <p:stCondLst>
                                            <p:cond delay="0"/>
                                          </p:stCondLst>
                                        </p:cTn>
                                        <p:tgtEl>
                                          <p:spTgt spid="18"/>
                                        </p:tgtEl>
                                        <p:attrNameLst>
                                          <p:attrName>ppt_y</p:attrName>
                                        </p:attrNameLst>
                                      </p:cBhvr>
                                    </p:anim>
                                    <p:animRot by="-480000">
                                      <p:cBhvr>
                                        <p:cTn id="29" dur="500" autoRev="1" fill="hold">
                                          <p:stCondLst>
                                            <p:cond delay="0"/>
                                          </p:stCondLst>
                                        </p:cTn>
                                        <p:tgtEl>
                                          <p:spTgt spid="18"/>
                                        </p:tgtEl>
                                        <p:attrNameLst>
                                          <p:attrName>r</p:attrName>
                                        </p:attrNameLst>
                                      </p:cBhvr>
                                    </p:animRot>
                                  </p:childTnLst>
                                </p:cTn>
                              </p:par>
                              <p:par>
                                <p:cTn id="30" presetID="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p:bldP spid="12" grpId="1"/>
      <p:bldP spid="18" grpId="0"/>
      <p:bldP spid="18" grpId="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02920" y="1133475"/>
            <a:ext cx="10819130" cy="4965700"/>
          </a:xfrm>
          <a:prstGeom prst="rect">
            <a:avLst/>
          </a:prstGeom>
          <a:noFill/>
        </p:spPr>
        <p:txBody>
          <a:bodyPr wrap="square" rtlCol="0">
            <a:noAutofit/>
          </a:bodyPr>
          <a:p>
            <a:r>
              <a:rPr lang="zh-CN" altLang="en-US" sz="2400"/>
              <a:t>本项目选择高教出版社“智慧职教”资源库、“职教云”智慧职教MOOC学院作为共享平台，进行了应用与推广。</a:t>
            </a:r>
            <a:endParaRPr lang="zh-CN" altLang="en-US" sz="2400"/>
          </a:p>
          <a:p>
            <a:r>
              <a:rPr lang="zh-CN" altLang="en-US" sz="2400"/>
              <a:t>资源库主持院校专业教师注册率达100%，实名注册率达100%，满足主持院校相应专业教师实名注册比例不低于90%的要求。教师用户总量共计1325个，其中，建设单位教师用户共计127个、活跃用户数量109个、活跃用户占85.82%，教师使用满意度为98.5%，以上指标均符合项目任务书要求。</a:t>
            </a:r>
            <a:endParaRPr lang="zh-CN" altLang="en-US" sz="2400"/>
          </a:p>
          <a:p>
            <a:r>
              <a:rPr lang="zh-CN" altLang="en-US" sz="2400"/>
              <a:t>资源库建设单位在校学生用户数量14488个，实名14488人，实名注册率达100%，满足主持院校和参与建设院校的本专业学生实名注册比例不低于90%的要求。活跃用户14046人，活跃用户占96.95%，在校生使用满意度达96.2%，以上指标均符合项目任务书要求。</a:t>
            </a:r>
            <a:endParaRPr lang="zh-CN" altLang="en-US" sz="2400"/>
          </a:p>
          <a:p>
            <a:r>
              <a:rPr lang="zh-CN" altLang="en-US" sz="2400"/>
              <a:t>企业用户数量为34个、活跃用户占比91.17%。社会学习者用户数量为213个、活跃用户207个；使用资源库培训企业用户、社会人员的单位数量206个，社会学习者使用满意度达92.3%。</a:t>
            </a:r>
            <a:endParaRPr lang="zh-CN" altLang="en-US" sz="2400"/>
          </a:p>
        </p:txBody>
      </p:sp>
      <p:sp>
        <p:nvSpPr>
          <p:cNvPr id="2" name="流程图: 数据 1"/>
          <p:cNvSpPr/>
          <p:nvPr/>
        </p:nvSpPr>
        <p:spPr>
          <a:xfrm>
            <a:off x="260350" y="259080"/>
            <a:ext cx="6986905" cy="666750"/>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sym typeface="+mn-ea"/>
              </a:rPr>
              <a:t>（一） 项目应用与推广完成情况</a:t>
            </a:r>
            <a:endParaRPr lang="zh-CN" altLang="en-US" b="1"/>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custDataLst>
              <p:tags r:id="rId1"/>
            </p:custDataLst>
          </p:nvPr>
        </p:nvPicPr>
        <p:blipFill>
          <a:blip r:embed="rId2"/>
          <a:stretch>
            <a:fillRect/>
          </a:stretch>
        </p:blipFill>
        <p:spPr>
          <a:xfrm>
            <a:off x="264160" y="1042035"/>
            <a:ext cx="6929120" cy="3352165"/>
          </a:xfrm>
          <a:prstGeom prst="rect">
            <a:avLst/>
          </a:prstGeom>
        </p:spPr>
      </p:pic>
      <p:pic>
        <p:nvPicPr>
          <p:cNvPr id="101" name="图片 100"/>
          <p:cNvPicPr/>
          <p:nvPr>
            <p:custDataLst>
              <p:tags r:id="rId3"/>
            </p:custDataLst>
          </p:nvPr>
        </p:nvPicPr>
        <p:blipFill>
          <a:blip r:embed="rId4"/>
          <a:stretch>
            <a:fillRect/>
          </a:stretch>
        </p:blipFill>
        <p:spPr>
          <a:xfrm>
            <a:off x="5485130" y="2527935"/>
            <a:ext cx="6375400" cy="3966845"/>
          </a:xfrm>
          <a:prstGeom prst="rect">
            <a:avLst/>
          </a:prstGeom>
          <a:noFill/>
          <a:ln w="9525">
            <a:noFill/>
          </a:ln>
        </p:spPr>
      </p:pic>
      <p:sp>
        <p:nvSpPr>
          <p:cNvPr id="2" name="流程图: 数据 1"/>
          <p:cNvSpPr/>
          <p:nvPr>
            <p:custDataLst>
              <p:tags r:id="rId5"/>
            </p:custDataLst>
          </p:nvPr>
        </p:nvSpPr>
        <p:spPr>
          <a:xfrm>
            <a:off x="260350" y="259080"/>
            <a:ext cx="6986905" cy="666750"/>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b="1">
                <a:sym typeface="+mn-ea"/>
              </a:rPr>
              <a:t>（一） 项目应用与推广完成情况</a:t>
            </a:r>
            <a:endParaRPr lang="zh-CN" altLang="en-US" b="1"/>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
</file>

<file path=ppt/tags/tag1.xml><?xml version="1.0" encoding="utf-8"?>
<p:tagLst xmlns:p="http://schemas.openxmlformats.org/presentationml/2006/main">
  <p:tag name="MH" val="20160830110146"/>
  <p:tag name="MH_LIBRARY" val="CONTENTS"/>
  <p:tag name="MH_TYPE" val="OTHERS"/>
  <p:tag name="ID" val="553512"/>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MH" val="20160830110146"/>
  <p:tag name="MH_LIBRARY" val="CONTENTS"/>
  <p:tag name="MH_TYPE" val="OTHERS"/>
  <p:tag name="ID" val="553512"/>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ISPRING_PRESENTATION_TITLE" val="PowerPoint 演示文稿"/>
  <p:tag name="COMMONDATA" val="eyJjb3VudCI6MiwiaGRpZCI6IjY1M2FhZTM5ZjVkNTU2Zjk5OGJmNTc3NDIxZWVmMGQ4IiwidXNlckNvdW50IjoyfQ=="/>
  <p:tag name="KSO_WPP_MARK_KEY" val="34d36577-94de-4573-ae21-5fe0cdcb6443"/>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55F51"/>
      </a:dk2>
      <a:lt2>
        <a:srgbClr val="E3DED1"/>
      </a:lt2>
      <a:accent1>
        <a:srgbClr val="029676"/>
      </a:accent1>
      <a:accent2>
        <a:srgbClr val="029676"/>
      </a:accent2>
      <a:accent3>
        <a:srgbClr val="029676"/>
      </a:accent3>
      <a:accent4>
        <a:srgbClr val="029676"/>
      </a:accent4>
      <a:accent5>
        <a:srgbClr val="029676"/>
      </a:accent5>
      <a:accent6>
        <a:srgbClr val="029676"/>
      </a:accent6>
      <a:hlink>
        <a:srgbClr val="029676"/>
      </a:hlink>
      <a:folHlink>
        <a:srgbClr val="029676"/>
      </a:folHlink>
    </a:clrScheme>
    <a:fontScheme name="Office">
      <a:majorFont>
        <a:latin typeface="微软雅黑 Light"/>
        <a:ea typeface=""/>
        <a:cs typeface=""/>
        <a:font script="Jpan" typeface="ＭＳ Ｐゴシック"/>
        <a:font script="Hang" typeface="맑은 고딕"/>
        <a:font script="Hans" typeface="微软雅黑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Light"/>
        <a:ea typeface=""/>
        <a:cs typeface=""/>
        <a:font script="Jpan" typeface="ＭＳ Ｐゴシック"/>
        <a:font script="Hang" typeface="맑은 고딕"/>
        <a:font script="Hans" typeface="微软雅黑 Light"/>
        <a:font script="Hant" typeface="新細明體"/>
        <a:font script="Arab" typeface="微软雅黑 Light"/>
        <a:font script="Hebr" typeface="微软雅黑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微软雅黑 Light"/>
        <a:ea typeface=""/>
        <a:cs typeface=""/>
        <a:font script="Jpan" typeface="ＭＳ Ｐゴシック"/>
        <a:font script="Hang" typeface="맑은 고딕"/>
        <a:font script="Hans" typeface="微软雅黑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Light"/>
        <a:ea typeface=""/>
        <a:cs typeface=""/>
        <a:font script="Jpan" typeface="ＭＳ Ｐゴシック"/>
        <a:font script="Hang" typeface="맑은 고딕"/>
        <a:font script="Hans" typeface="微软雅黑 Light"/>
        <a:font script="Hant" typeface="新細明體"/>
        <a:font script="Arab" typeface="微软雅黑 Light"/>
        <a:font script="Hebr" typeface="微软雅黑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微软雅黑 Light"/>
        <a:ea typeface=""/>
        <a:cs typeface=""/>
        <a:font script="Jpan" typeface="ＭＳ Ｐゴシック"/>
        <a:font script="Hang" typeface="맑은 고딕"/>
        <a:font script="Hans" typeface="微软雅黑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Light"/>
        <a:ea typeface=""/>
        <a:cs typeface=""/>
        <a:font script="Jpan" typeface="ＭＳ Ｐゴシック"/>
        <a:font script="Hang" typeface="맑은 고딕"/>
        <a:font script="Hans" typeface="微软雅黑 Light"/>
        <a:font script="Hant" typeface="新細明體"/>
        <a:font script="Arab" typeface="微软雅黑 Light"/>
        <a:font script="Hebr" typeface="微软雅黑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Ligh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4235</Words>
  <Application>WPS 演示</Application>
  <PresentationFormat>宽屏</PresentationFormat>
  <Paragraphs>139</Paragraphs>
  <Slides>26</Slides>
  <Notes>33</Notes>
  <HiddenSlides>0</HiddenSlides>
  <MMClips>2</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26</vt:i4>
      </vt:variant>
    </vt:vector>
  </HeadingPairs>
  <TitlesOfParts>
    <vt:vector size="46" baseType="lpstr">
      <vt:lpstr>Arial</vt:lpstr>
      <vt:lpstr>宋体</vt:lpstr>
      <vt:lpstr>Wingdings</vt:lpstr>
      <vt:lpstr>微软雅黑 Light</vt:lpstr>
      <vt:lpstr>Calibri</vt:lpstr>
      <vt:lpstr>等线</vt:lpstr>
      <vt:lpstr>Gill Sans</vt:lpstr>
      <vt:lpstr>ESRI AMFM Electric</vt:lpstr>
      <vt:lpstr>ヒラギノ角ゴ ProN W3</vt:lpstr>
      <vt:lpstr>Yu Gothic</vt:lpstr>
      <vt:lpstr>Arial Narrow</vt:lpstr>
      <vt:lpstr>微软雅黑</vt:lpstr>
      <vt:lpstr>Arial Unicode MS</vt:lpstr>
      <vt:lpstr>Tahoma</vt:lpstr>
      <vt:lpstr>굴림</vt:lpstr>
      <vt:lpstr>Malgun Gothic</vt:lpstr>
      <vt:lpstr>Lato Light</vt:lpstr>
      <vt:lpstr>Microsoft Sans Serif</vt:lpstr>
      <vt:lpstr>仿宋</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china</dc:creator>
  <cp:lastModifiedBy>郑立国</cp:lastModifiedBy>
  <cp:revision>23</cp:revision>
  <dcterms:created xsi:type="dcterms:W3CDTF">2017-10-07T01:19:00Z</dcterms:created>
  <dcterms:modified xsi:type="dcterms:W3CDTF">2023-06-29T15:32:50Z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C33A92C3FFF442F99612B8E5EE28F3CD_11</vt:lpwstr>
  </property>
  <property fmtid="{D5CDD505-2E9C-101B-9397-08002B2CF9AE}" pid="3" name="KSOProductBuildVer">
    <vt:lpwstr>2052-11.1.0.14309</vt:lpwstr>
  </property>
  <property fmtid="{D5CDD505-2E9C-101B-9397-08002B2CF9AE}" pid="4" name="KSOTemplateUUID">
    <vt:lpwstr>v1.0_mb_TfutsiX5oepzqsKxcr3oNQ==</vt:lpwstr>
  </property>
</Properties>
</file>